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9753600" cy="7315200"/>
  <p:notesSz cx="6858000" cy="9144000"/>
  <p:embeddedFontLst>
    <p:embeddedFont>
      <p:font typeface="Raleway Bold" charset="1" panose="00000000000000000000"/>
      <p:regular r:id="rId22"/>
    </p:embeddedFont>
    <p:embeddedFont>
      <p:font typeface="Raleway" charset="1" panose="00000000000000000000"/>
      <p:regular r:id="rId23"/>
    </p:embeddedFont>
    <p:embeddedFont>
      <p:font typeface="Canva Sans" charset="1" panose="020B0503030501040103"/>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3.jpeg" Type="http://schemas.openxmlformats.org/officeDocument/2006/relationships/image"/><Relationship Id="rId4" Target="../media/image4.jpeg" Type="http://schemas.openxmlformats.org/officeDocument/2006/relationships/image"/><Relationship Id="rId5" Target="../media/image5.jpeg" Type="http://schemas.openxmlformats.org/officeDocument/2006/relationships/image"/><Relationship Id="rId6" Target="https://en.wikipedia.org/wiki/%C3%96tzi" TargetMode="External" Type="http://schemas.openxmlformats.org/officeDocument/2006/relationships/hyperlink"/><Relationship Id="rId7" Target="https://en.wikipedia.org/wiki/%C3%96tztal_Alps" TargetMode="External" Type="http://schemas.openxmlformats.org/officeDocument/2006/relationships/hyperlink"/><Relationship Id="rId8" Target="https://en.wikipedia.org/wiki/%C3%96tztal_Alps"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jpeg" Type="http://schemas.openxmlformats.org/officeDocument/2006/relationships/image"/><Relationship Id="rId4" Target="../media/image8.jpeg" Type="http://schemas.openxmlformats.org/officeDocument/2006/relationships/image"/><Relationship Id="rId5" Target="../media/image9.jpe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15.png" Type="http://schemas.openxmlformats.org/officeDocument/2006/relationships/image"/><Relationship Id="rId6" Target="../media/image1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3.jpeg" Type="http://schemas.openxmlformats.org/officeDocument/2006/relationships/image"/><Relationship Id="rId4" Target="../media/image24.jpeg" Type="http://schemas.openxmlformats.org/officeDocument/2006/relationships/image"/><Relationship Id="rId5" Target="../media/image25.jpe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https://en.wikipedia.org/wiki/%C3%96tzi"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jpeg" Type="http://schemas.openxmlformats.org/officeDocument/2006/relationships/image"/><Relationship Id="rId3" Target="https://en.wikipedia.org/wiki/%C3%96tzi" TargetMode="External" Type="http://schemas.openxmlformats.org/officeDocument/2006/relationships/hyperlink"/><Relationship Id="rId4" Target="https://en.wikipedia.org/wiki/%C3%96tzi"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jpeg" Type="http://schemas.openxmlformats.org/officeDocument/2006/relationships/image"/><Relationship Id="rId3" Target="../media/image30.png" Type="http://schemas.openxmlformats.org/officeDocument/2006/relationships/image"/><Relationship Id="rId4" Target="../media/image31.svg" Type="http://schemas.openxmlformats.org/officeDocument/2006/relationships/image"/><Relationship Id="rId5" Target="https://en.wikipedia.org/wiki/%C3%96tzi"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jpeg" Type="http://schemas.openxmlformats.org/officeDocument/2006/relationships/image"/><Relationship Id="rId3" Target="../media/image33.jpeg" Type="http://schemas.openxmlformats.org/officeDocument/2006/relationships/image"/><Relationship Id="rId4" Target="https://en.wikipedia.org/wiki/%C3%96tzi"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 Id="rId3" Target="https://en.wikipedia.org/wiki/%C3%96tzi"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jpeg" Type="http://schemas.openxmlformats.org/officeDocument/2006/relationships/image"/><Relationship Id="rId3" Target="https://en.wikipedia.org/wiki/%C3%96tzi" TargetMode="External" Type="http://schemas.openxmlformats.org/officeDocument/2006/relationships/hyperlink"/><Relationship Id="rId4" Target="https://en.wikipedia.org/wiki/%C3%96tzi" TargetMode="External" Type="http://schemas.openxmlformats.org/officeDocument/2006/relationships/hyperlink"/><Relationship Id="rId5" Target="https://en.wikipedia.org/wiki/%C3%96tzi" TargetMode="External" Type="http://schemas.openxmlformats.org/officeDocument/2006/relationships/hyperlink"/></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jpeg" Type="http://schemas.openxmlformats.org/officeDocument/2006/relationships/image"/><Relationship Id="rId3" Target="../media/image38.jpeg" Type="http://schemas.openxmlformats.org/officeDocument/2006/relationships/image"/><Relationship Id="rId4" Target="../media/image39.jpeg" Type="http://schemas.openxmlformats.org/officeDocument/2006/relationships/image"/><Relationship Id="rId5" Target="https://en.wikipedia.org/wiki/%C3%96tzi" TargetMode="External" Type="http://schemas.openxmlformats.org/officeDocument/2006/relationships/hyperlink"/><Relationship Id="rId6" Target="https://en.wikipedia.org/wiki/%C3%96tzi" TargetMode="External" Type="http://schemas.openxmlformats.org/officeDocument/2006/relationships/hyperlink"/></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jpeg" Type="http://schemas.openxmlformats.org/officeDocument/2006/relationships/image"/><Relationship Id="rId3" Target="https://en.wikipedia.org/wiki/%C3%96tzi" TargetMode="External" Type="http://schemas.openxmlformats.org/officeDocument/2006/relationships/hyperlink"/></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sp>
        <p:nvSpPr>
          <p:cNvPr name="Freeform 2" id="2"/>
          <p:cNvSpPr/>
          <p:nvPr/>
        </p:nvSpPr>
        <p:spPr>
          <a:xfrm flipH="false" flipV="false" rot="0">
            <a:off x="2856824" y="426720"/>
            <a:ext cx="6896776" cy="6457950"/>
          </a:xfrm>
          <a:custGeom>
            <a:avLst/>
            <a:gdLst/>
            <a:ahLst/>
            <a:cxnLst/>
            <a:rect r="r" b="b" t="t" l="l"/>
            <a:pathLst>
              <a:path h="6457950" w="6896776">
                <a:moveTo>
                  <a:pt x="0" y="0"/>
                </a:moveTo>
                <a:lnTo>
                  <a:pt x="6896776" y="0"/>
                </a:lnTo>
                <a:lnTo>
                  <a:pt x="6896776" y="6457950"/>
                </a:lnTo>
                <a:lnTo>
                  <a:pt x="0" y="6457950"/>
                </a:lnTo>
                <a:lnTo>
                  <a:pt x="0" y="0"/>
                </a:lnTo>
                <a:close/>
              </a:path>
            </a:pathLst>
          </a:custGeom>
          <a:blipFill>
            <a:blip r:embed="rId2">
              <a:alphaModFix amt="98800"/>
            </a:blip>
            <a:stretch>
              <a:fillRect l="-57927" t="0" r="-50615" b="0"/>
            </a:stretch>
          </a:blipFill>
        </p:spPr>
      </p:sp>
      <p:grpSp>
        <p:nvGrpSpPr>
          <p:cNvPr name="Group 3" id="3"/>
          <p:cNvGrpSpPr>
            <a:grpSpLocks noChangeAspect="true"/>
          </p:cNvGrpSpPr>
          <p:nvPr/>
        </p:nvGrpSpPr>
        <p:grpSpPr>
          <a:xfrm rot="0">
            <a:off x="-2048789" y="-839524"/>
            <a:ext cx="7242572" cy="9107748"/>
            <a:chOff x="0" y="0"/>
            <a:chExt cx="7242569" cy="9107742"/>
          </a:xfrm>
        </p:grpSpPr>
        <p:sp>
          <p:nvSpPr>
            <p:cNvPr name="Freeform 4" id="4"/>
            <p:cNvSpPr/>
            <p:nvPr/>
          </p:nvSpPr>
          <p:spPr>
            <a:xfrm flipH="false" flipV="false" rot="0">
              <a:off x="2048764" y="839470"/>
              <a:ext cx="5130292" cy="7315200"/>
            </a:xfrm>
            <a:custGeom>
              <a:avLst/>
              <a:gdLst/>
              <a:ahLst/>
              <a:cxnLst/>
              <a:rect r="r" b="b" t="t" l="l"/>
              <a:pathLst>
                <a:path h="7315200" w="5130292">
                  <a:moveTo>
                    <a:pt x="0" y="0"/>
                  </a:moveTo>
                  <a:lnTo>
                    <a:pt x="0" y="7315200"/>
                  </a:lnTo>
                  <a:lnTo>
                    <a:pt x="4154805" y="7315200"/>
                  </a:lnTo>
                  <a:lnTo>
                    <a:pt x="5130292" y="7127240"/>
                  </a:lnTo>
                  <a:lnTo>
                    <a:pt x="3757295" y="0"/>
                  </a:lnTo>
                  <a:close/>
                </a:path>
              </a:pathLst>
            </a:custGeom>
            <a:solidFill>
              <a:srgbClr val="364182"/>
            </a:solidFill>
          </p:spPr>
        </p:sp>
        <p:sp>
          <p:nvSpPr>
            <p:cNvPr name="Freeform 5" id="5"/>
            <p:cNvSpPr/>
            <p:nvPr/>
          </p:nvSpPr>
          <p:spPr>
            <a:xfrm flipH="false" flipV="false" rot="0">
              <a:off x="2703449" y="4784598"/>
              <a:ext cx="629920" cy="40640"/>
            </a:xfrm>
            <a:custGeom>
              <a:avLst/>
              <a:gdLst/>
              <a:ahLst/>
              <a:cxnLst/>
              <a:rect r="r" b="b" t="t" l="l"/>
              <a:pathLst>
                <a:path h="40640" w="629920">
                  <a:moveTo>
                    <a:pt x="0" y="0"/>
                  </a:moveTo>
                  <a:lnTo>
                    <a:pt x="629920" y="0"/>
                  </a:lnTo>
                  <a:lnTo>
                    <a:pt x="629920" y="40640"/>
                  </a:lnTo>
                  <a:lnTo>
                    <a:pt x="0" y="40640"/>
                  </a:lnTo>
                  <a:close/>
                </a:path>
              </a:pathLst>
            </a:custGeom>
            <a:solidFill>
              <a:srgbClr val="EBEFFE"/>
            </a:solidFill>
          </p:spPr>
        </p:sp>
      </p:grpSp>
      <p:sp>
        <p:nvSpPr>
          <p:cNvPr name="TextBox 6" id="6"/>
          <p:cNvSpPr txBox="true"/>
          <p:nvPr/>
        </p:nvSpPr>
        <p:spPr>
          <a:xfrm rot="0">
            <a:off x="654653" y="2572722"/>
            <a:ext cx="2805513" cy="2139877"/>
          </a:xfrm>
          <a:prstGeom prst="rect">
            <a:avLst/>
          </a:prstGeom>
        </p:spPr>
        <p:txBody>
          <a:bodyPr anchor="t" rtlCol="false" tIns="0" lIns="0" bIns="0" rIns="0">
            <a:spAutoFit/>
          </a:bodyPr>
          <a:lstStyle/>
          <a:p>
            <a:pPr algn="l">
              <a:lnSpc>
                <a:spcPts val="8958"/>
              </a:lnSpc>
            </a:pPr>
            <a:r>
              <a:rPr lang="en-US" b="true" sz="6399" spc="127">
                <a:solidFill>
                  <a:srgbClr val="EBEFFE"/>
                </a:solidFill>
                <a:latin typeface="Raleway Bold"/>
                <a:ea typeface="Raleway Bold"/>
                <a:cs typeface="Raleway Bold"/>
                <a:sym typeface="Raleway Bold"/>
              </a:rPr>
              <a:t>ÖTZI</a:t>
            </a:r>
          </a:p>
          <a:p>
            <a:pPr algn="l">
              <a:lnSpc>
                <a:spcPts val="4143"/>
              </a:lnSpc>
            </a:pPr>
            <a:r>
              <a:rPr lang="en-US" b="true" sz="2959" spc="295">
                <a:solidFill>
                  <a:srgbClr val="EBEFFE"/>
                </a:solidFill>
                <a:latin typeface="Raleway Bold"/>
                <a:ea typeface="Raleway Bold"/>
                <a:cs typeface="Raleway Bold"/>
                <a:sym typeface="Raleway Bold"/>
              </a:rPr>
              <a:t>THE ICE MAN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4586697" y="-981027"/>
            <a:ext cx="6533721" cy="8391344"/>
            <a:chOff x="0" y="0"/>
            <a:chExt cx="6533718" cy="8391347"/>
          </a:xfrm>
        </p:grpSpPr>
        <p:sp>
          <p:nvSpPr>
            <p:cNvPr name="Freeform 3" id="3"/>
            <p:cNvSpPr/>
            <p:nvPr/>
          </p:nvSpPr>
          <p:spPr>
            <a:xfrm flipH="false" flipV="false" rot="0">
              <a:off x="0" y="981075"/>
              <a:ext cx="5166995" cy="7315200"/>
            </a:xfrm>
            <a:custGeom>
              <a:avLst/>
              <a:gdLst/>
              <a:ahLst/>
              <a:cxnLst/>
              <a:rect r="r" b="b" t="t" l="l"/>
              <a:pathLst>
                <a:path h="7315200" w="5166995">
                  <a:moveTo>
                    <a:pt x="14097" y="0"/>
                  </a:moveTo>
                  <a:lnTo>
                    <a:pt x="0" y="2667"/>
                  </a:lnTo>
                  <a:lnTo>
                    <a:pt x="1408684" y="7315200"/>
                  </a:lnTo>
                  <a:lnTo>
                    <a:pt x="1920875" y="7315200"/>
                  </a:lnTo>
                  <a:lnTo>
                    <a:pt x="2277237" y="7246493"/>
                  </a:lnTo>
                  <a:lnTo>
                    <a:pt x="5166995" y="6689852"/>
                  </a:lnTo>
                  <a:lnTo>
                    <a:pt x="5166995" y="0"/>
                  </a:lnTo>
                  <a:close/>
                </a:path>
              </a:pathLst>
            </a:custGeom>
            <a:solidFill>
              <a:srgbClr val="EBEFFE"/>
            </a:solidFill>
          </p:spPr>
        </p:sp>
      </p:grpSp>
      <p:sp>
        <p:nvSpPr>
          <p:cNvPr name="Freeform 4" id="4"/>
          <p:cNvSpPr/>
          <p:nvPr/>
        </p:nvSpPr>
        <p:spPr>
          <a:xfrm flipH="false" flipV="false" rot="0">
            <a:off x="538877" y="2866387"/>
            <a:ext cx="2162175" cy="1733550"/>
          </a:xfrm>
          <a:custGeom>
            <a:avLst/>
            <a:gdLst/>
            <a:ahLst/>
            <a:cxnLst/>
            <a:rect r="r" b="b" t="t" l="l"/>
            <a:pathLst>
              <a:path h="1733550" w="2162175">
                <a:moveTo>
                  <a:pt x="0" y="0"/>
                </a:moveTo>
                <a:lnTo>
                  <a:pt x="2162175" y="0"/>
                </a:lnTo>
                <a:lnTo>
                  <a:pt x="2162175" y="1733550"/>
                </a:lnTo>
                <a:lnTo>
                  <a:pt x="0" y="1733550"/>
                </a:lnTo>
                <a:lnTo>
                  <a:pt x="0" y="0"/>
                </a:lnTo>
                <a:close/>
              </a:path>
            </a:pathLst>
          </a:custGeom>
          <a:blipFill>
            <a:blip r:embed="rId2"/>
            <a:stretch>
              <a:fillRect l="-14283" t="0" r="-14350" b="0"/>
            </a:stretch>
          </a:blipFill>
        </p:spPr>
      </p:sp>
      <p:sp>
        <p:nvSpPr>
          <p:cNvPr name="Freeform 5" id="5"/>
          <p:cNvSpPr/>
          <p:nvPr/>
        </p:nvSpPr>
        <p:spPr>
          <a:xfrm flipH="false" flipV="false" rot="0">
            <a:off x="2805827" y="2866387"/>
            <a:ext cx="2162175" cy="1733550"/>
          </a:xfrm>
          <a:custGeom>
            <a:avLst/>
            <a:gdLst/>
            <a:ahLst/>
            <a:cxnLst/>
            <a:rect r="r" b="b" t="t" l="l"/>
            <a:pathLst>
              <a:path h="1733550" w="2162175">
                <a:moveTo>
                  <a:pt x="0" y="0"/>
                </a:moveTo>
                <a:lnTo>
                  <a:pt x="2162175" y="0"/>
                </a:lnTo>
                <a:lnTo>
                  <a:pt x="2162175" y="1733550"/>
                </a:lnTo>
                <a:lnTo>
                  <a:pt x="0" y="1733550"/>
                </a:lnTo>
                <a:lnTo>
                  <a:pt x="0" y="0"/>
                </a:lnTo>
                <a:close/>
              </a:path>
            </a:pathLst>
          </a:custGeom>
          <a:blipFill>
            <a:blip r:embed="rId3"/>
            <a:stretch>
              <a:fillRect l="-59789" t="0" r="-23029" b="0"/>
            </a:stretch>
          </a:blipFill>
        </p:spPr>
      </p:sp>
      <p:sp>
        <p:nvSpPr>
          <p:cNvPr name="Freeform 6" id="6"/>
          <p:cNvSpPr/>
          <p:nvPr/>
        </p:nvSpPr>
        <p:spPr>
          <a:xfrm flipH="false" flipV="false" rot="0">
            <a:off x="538877" y="4704712"/>
            <a:ext cx="2162175" cy="1733550"/>
          </a:xfrm>
          <a:custGeom>
            <a:avLst/>
            <a:gdLst/>
            <a:ahLst/>
            <a:cxnLst/>
            <a:rect r="r" b="b" t="t" l="l"/>
            <a:pathLst>
              <a:path h="1733550" w="2162175">
                <a:moveTo>
                  <a:pt x="0" y="0"/>
                </a:moveTo>
                <a:lnTo>
                  <a:pt x="2162175" y="0"/>
                </a:lnTo>
                <a:lnTo>
                  <a:pt x="2162175" y="1733550"/>
                </a:lnTo>
                <a:lnTo>
                  <a:pt x="0" y="1733550"/>
                </a:lnTo>
                <a:lnTo>
                  <a:pt x="0" y="0"/>
                </a:lnTo>
                <a:close/>
              </a:path>
            </a:pathLst>
          </a:custGeom>
          <a:blipFill>
            <a:blip r:embed="rId4"/>
            <a:stretch>
              <a:fillRect l="0" t="-19179" r="0" b="-19282"/>
            </a:stretch>
          </a:blipFill>
        </p:spPr>
      </p:sp>
      <p:sp>
        <p:nvSpPr>
          <p:cNvPr name="Freeform 7" id="7"/>
          <p:cNvSpPr/>
          <p:nvPr/>
        </p:nvSpPr>
        <p:spPr>
          <a:xfrm flipH="false" flipV="false" rot="0">
            <a:off x="2805827" y="4704712"/>
            <a:ext cx="2162175" cy="1733550"/>
          </a:xfrm>
          <a:custGeom>
            <a:avLst/>
            <a:gdLst/>
            <a:ahLst/>
            <a:cxnLst/>
            <a:rect r="r" b="b" t="t" l="l"/>
            <a:pathLst>
              <a:path h="1733550" w="2162175">
                <a:moveTo>
                  <a:pt x="0" y="0"/>
                </a:moveTo>
                <a:lnTo>
                  <a:pt x="2162175" y="0"/>
                </a:lnTo>
                <a:lnTo>
                  <a:pt x="2162175" y="1733550"/>
                </a:lnTo>
                <a:lnTo>
                  <a:pt x="0" y="1733550"/>
                </a:lnTo>
                <a:lnTo>
                  <a:pt x="0" y="0"/>
                </a:lnTo>
                <a:close/>
              </a:path>
            </a:pathLst>
          </a:custGeom>
          <a:blipFill>
            <a:blip r:embed="rId5"/>
            <a:stretch>
              <a:fillRect l="-10237" t="0" r="-10027" b="0"/>
            </a:stretch>
          </a:blipFill>
        </p:spPr>
      </p:sp>
      <p:sp>
        <p:nvSpPr>
          <p:cNvPr name="TextBox 8" id="8"/>
          <p:cNvSpPr txBox="true"/>
          <p:nvPr/>
        </p:nvSpPr>
        <p:spPr>
          <a:xfrm rot="0">
            <a:off x="5803230" y="1161250"/>
            <a:ext cx="3938035" cy="3174511"/>
          </a:xfrm>
          <a:prstGeom prst="rect">
            <a:avLst/>
          </a:prstGeom>
        </p:spPr>
        <p:txBody>
          <a:bodyPr anchor="t" rtlCol="false" tIns="0" lIns="0" bIns="0" rIns="0">
            <a:spAutoFit/>
          </a:bodyPr>
          <a:lstStyle/>
          <a:p>
            <a:pPr algn="l">
              <a:lnSpc>
                <a:spcPts val="3576"/>
              </a:lnSpc>
            </a:pPr>
            <a:r>
              <a:rPr lang="en-US" sz="2780" spc="139">
                <a:solidFill>
                  <a:srgbClr val="364182"/>
                </a:solidFill>
                <a:latin typeface="Raleway"/>
                <a:ea typeface="Raleway"/>
                <a:cs typeface="Raleway"/>
                <a:sym typeface="Raleway"/>
                <a:hlinkClick r:id="rId6" tooltip="https://en.wikipedia.org/wiki/%C3%96tzi"/>
              </a:rPr>
              <a:t>Ötzi </a:t>
            </a:r>
            <a:r>
              <a:rPr lang="en-US" sz="2780" spc="139">
                <a:solidFill>
                  <a:srgbClr val="364182"/>
                </a:solidFill>
                <a:latin typeface="Raleway"/>
                <a:ea typeface="Raleway"/>
                <a:cs typeface="Raleway"/>
                <a:sym typeface="Raleway"/>
              </a:rPr>
              <a:t>is a frozen mummy found by hickers in a glacier high i</a:t>
            </a:r>
            <a:r>
              <a:rPr lang="en-US" sz="2780" spc="139">
                <a:solidFill>
                  <a:srgbClr val="364182"/>
                </a:solidFill>
                <a:latin typeface="Raleway"/>
                <a:ea typeface="Raleway"/>
                <a:cs typeface="Raleway"/>
                <a:sym typeface="Raleway"/>
                <a:hlinkClick r:id="rId7" tooltip="https://en.wikipedia.org/wiki/%C3%96tztal_Alps"/>
              </a:rPr>
              <a:t>n the mount</a:t>
            </a:r>
            <a:r>
              <a:rPr lang="en-US" sz="2780" spc="139">
                <a:solidFill>
                  <a:srgbClr val="364182"/>
                </a:solidFill>
                <a:latin typeface="Raleway"/>
                <a:ea typeface="Raleway"/>
                <a:cs typeface="Raleway"/>
                <a:sym typeface="Raleway"/>
              </a:rPr>
              <a:t>ains of the </a:t>
            </a:r>
            <a:r>
              <a:rPr lang="en-US" sz="2780" spc="139">
                <a:solidFill>
                  <a:srgbClr val="364182"/>
                </a:solidFill>
                <a:latin typeface="Raleway"/>
                <a:ea typeface="Raleway"/>
                <a:cs typeface="Raleway"/>
                <a:sym typeface="Raleway"/>
                <a:hlinkClick r:id="rId8" tooltip="https://en.wikipedia.org/wiki/%C3%96tztal_Alps"/>
              </a:rPr>
              <a:t>Ötztal Alps </a:t>
            </a:r>
            <a:r>
              <a:rPr lang="en-US" sz="2780" spc="139">
                <a:solidFill>
                  <a:srgbClr val="364182"/>
                </a:solidFill>
                <a:latin typeface="Raleway"/>
                <a:ea typeface="Raleway"/>
                <a:cs typeface="Raleway"/>
                <a:sym typeface="Raleway"/>
              </a:rPr>
              <a:t>between Italy and Austria.</a:t>
            </a:r>
          </a:p>
        </p:txBody>
      </p:sp>
      <p:sp>
        <p:nvSpPr>
          <p:cNvPr name="TextBox 9" id="9"/>
          <p:cNvSpPr txBox="true"/>
          <p:nvPr/>
        </p:nvSpPr>
        <p:spPr>
          <a:xfrm rot="0">
            <a:off x="344672" y="121701"/>
            <a:ext cx="3591154" cy="2289572"/>
          </a:xfrm>
          <a:prstGeom prst="rect">
            <a:avLst/>
          </a:prstGeom>
        </p:spPr>
        <p:txBody>
          <a:bodyPr anchor="t" rtlCol="false" tIns="0" lIns="0" bIns="0" rIns="0">
            <a:spAutoFit/>
          </a:bodyPr>
          <a:lstStyle/>
          <a:p>
            <a:pPr algn="l">
              <a:lnSpc>
                <a:spcPts val="6123"/>
              </a:lnSpc>
            </a:pPr>
            <a:r>
              <a:rPr lang="en-US" b="true" sz="3839" spc="383">
                <a:solidFill>
                  <a:srgbClr val="EBEFFE"/>
                </a:solidFill>
                <a:latin typeface="Raleway Bold"/>
                <a:ea typeface="Raleway Bold"/>
                <a:cs typeface="Raleway Bold"/>
                <a:sym typeface="Raleway Bold"/>
              </a:rPr>
              <a:t>WHO IS ÖTZI THE ICE MAN?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4925835" y="-910342"/>
            <a:ext cx="6533721" cy="8391344"/>
            <a:chOff x="0" y="0"/>
            <a:chExt cx="6533718" cy="8391347"/>
          </a:xfrm>
        </p:grpSpPr>
        <p:sp>
          <p:nvSpPr>
            <p:cNvPr name="Freeform 3" id="3"/>
            <p:cNvSpPr/>
            <p:nvPr/>
          </p:nvSpPr>
          <p:spPr>
            <a:xfrm flipH="false" flipV="false" rot="0">
              <a:off x="0" y="910336"/>
              <a:ext cx="4827778" cy="7315200"/>
            </a:xfrm>
            <a:custGeom>
              <a:avLst/>
              <a:gdLst/>
              <a:ahLst/>
              <a:cxnLst/>
              <a:rect r="r" b="b" t="t" l="l"/>
              <a:pathLst>
                <a:path h="7315200" w="4827778">
                  <a:moveTo>
                    <a:pt x="381000" y="0"/>
                  </a:moveTo>
                  <a:lnTo>
                    <a:pt x="0" y="73406"/>
                  </a:lnTo>
                  <a:lnTo>
                    <a:pt x="1394968" y="7315200"/>
                  </a:lnTo>
                  <a:lnTo>
                    <a:pt x="2287651" y="7315200"/>
                  </a:lnTo>
                  <a:lnTo>
                    <a:pt x="4827778" y="6825869"/>
                  </a:lnTo>
                  <a:lnTo>
                    <a:pt x="4827778" y="0"/>
                  </a:lnTo>
                  <a:close/>
                </a:path>
              </a:pathLst>
            </a:custGeom>
            <a:solidFill>
              <a:srgbClr val="EBEFFE"/>
            </a:solidFill>
          </p:spPr>
        </p:sp>
      </p:grpSp>
      <p:sp>
        <p:nvSpPr>
          <p:cNvPr name="Freeform 4" id="4"/>
          <p:cNvSpPr/>
          <p:nvPr/>
        </p:nvSpPr>
        <p:spPr>
          <a:xfrm flipH="false" flipV="false" rot="0">
            <a:off x="675637" y="1869443"/>
            <a:ext cx="1847850" cy="1733550"/>
          </a:xfrm>
          <a:custGeom>
            <a:avLst/>
            <a:gdLst/>
            <a:ahLst/>
            <a:cxnLst/>
            <a:rect r="r" b="b" t="t" l="l"/>
            <a:pathLst>
              <a:path h="1733550" w="1847850">
                <a:moveTo>
                  <a:pt x="0" y="0"/>
                </a:moveTo>
                <a:lnTo>
                  <a:pt x="1847850" y="0"/>
                </a:lnTo>
                <a:lnTo>
                  <a:pt x="1847850" y="1733550"/>
                </a:lnTo>
                <a:lnTo>
                  <a:pt x="0" y="1733550"/>
                </a:lnTo>
                <a:lnTo>
                  <a:pt x="0" y="0"/>
                </a:lnTo>
                <a:close/>
              </a:path>
            </a:pathLst>
          </a:custGeom>
          <a:blipFill>
            <a:blip r:embed="rId2"/>
            <a:stretch>
              <a:fillRect l="-16995" t="0" r="-17025" b="0"/>
            </a:stretch>
          </a:blipFill>
        </p:spPr>
      </p:sp>
      <p:sp>
        <p:nvSpPr>
          <p:cNvPr name="Freeform 5" id="5"/>
          <p:cNvSpPr/>
          <p:nvPr/>
        </p:nvSpPr>
        <p:spPr>
          <a:xfrm flipH="false" flipV="false" rot="0">
            <a:off x="2618737" y="1869443"/>
            <a:ext cx="1847850" cy="1733550"/>
          </a:xfrm>
          <a:custGeom>
            <a:avLst/>
            <a:gdLst/>
            <a:ahLst/>
            <a:cxnLst/>
            <a:rect r="r" b="b" t="t" l="l"/>
            <a:pathLst>
              <a:path h="1733550" w="1847850">
                <a:moveTo>
                  <a:pt x="0" y="0"/>
                </a:moveTo>
                <a:lnTo>
                  <a:pt x="1847850" y="0"/>
                </a:lnTo>
                <a:lnTo>
                  <a:pt x="1847850" y="1733550"/>
                </a:lnTo>
                <a:lnTo>
                  <a:pt x="0" y="1733550"/>
                </a:lnTo>
                <a:lnTo>
                  <a:pt x="0" y="0"/>
                </a:lnTo>
                <a:close/>
              </a:path>
            </a:pathLst>
          </a:custGeom>
          <a:blipFill>
            <a:blip r:embed="rId3"/>
            <a:stretch>
              <a:fillRect l="0" t="-3076" r="0" b="-3516"/>
            </a:stretch>
          </a:blipFill>
        </p:spPr>
      </p:sp>
      <p:sp>
        <p:nvSpPr>
          <p:cNvPr name="Freeform 6" id="6"/>
          <p:cNvSpPr/>
          <p:nvPr/>
        </p:nvSpPr>
        <p:spPr>
          <a:xfrm flipH="false" flipV="false" rot="0">
            <a:off x="675637" y="3707768"/>
            <a:ext cx="1847850" cy="1733550"/>
          </a:xfrm>
          <a:custGeom>
            <a:avLst/>
            <a:gdLst/>
            <a:ahLst/>
            <a:cxnLst/>
            <a:rect r="r" b="b" t="t" l="l"/>
            <a:pathLst>
              <a:path h="1733550" w="1847850">
                <a:moveTo>
                  <a:pt x="0" y="0"/>
                </a:moveTo>
                <a:lnTo>
                  <a:pt x="1847850" y="0"/>
                </a:lnTo>
                <a:lnTo>
                  <a:pt x="1847850" y="1733550"/>
                </a:lnTo>
                <a:lnTo>
                  <a:pt x="0" y="1733550"/>
                </a:lnTo>
                <a:lnTo>
                  <a:pt x="0" y="0"/>
                </a:lnTo>
                <a:close/>
              </a:path>
            </a:pathLst>
          </a:custGeom>
          <a:blipFill>
            <a:blip r:embed="rId4"/>
            <a:stretch>
              <a:fillRect l="-12783" t="0" r="-12474" b="0"/>
            </a:stretch>
          </a:blipFill>
        </p:spPr>
      </p:sp>
      <p:sp>
        <p:nvSpPr>
          <p:cNvPr name="Freeform 7" id="7"/>
          <p:cNvSpPr/>
          <p:nvPr/>
        </p:nvSpPr>
        <p:spPr>
          <a:xfrm flipH="false" flipV="false" rot="0">
            <a:off x="2618737" y="3707768"/>
            <a:ext cx="1847850" cy="1733550"/>
          </a:xfrm>
          <a:custGeom>
            <a:avLst/>
            <a:gdLst/>
            <a:ahLst/>
            <a:cxnLst/>
            <a:rect r="r" b="b" t="t" l="l"/>
            <a:pathLst>
              <a:path h="1733550" w="1847850">
                <a:moveTo>
                  <a:pt x="0" y="0"/>
                </a:moveTo>
                <a:lnTo>
                  <a:pt x="1847850" y="0"/>
                </a:lnTo>
                <a:lnTo>
                  <a:pt x="1847850" y="1733550"/>
                </a:lnTo>
                <a:lnTo>
                  <a:pt x="0" y="1733550"/>
                </a:lnTo>
                <a:lnTo>
                  <a:pt x="0" y="0"/>
                </a:lnTo>
                <a:close/>
              </a:path>
            </a:pathLst>
          </a:custGeom>
          <a:blipFill>
            <a:blip r:embed="rId5"/>
            <a:stretch>
              <a:fillRect l="-10372" t="0" r="-10245" b="0"/>
            </a:stretch>
          </a:blipFill>
        </p:spPr>
      </p:sp>
      <p:sp>
        <p:nvSpPr>
          <p:cNvPr name="Freeform 8" id="8"/>
          <p:cNvSpPr/>
          <p:nvPr/>
        </p:nvSpPr>
        <p:spPr>
          <a:xfrm flipH="false" flipV="false" rot="0">
            <a:off x="8160039" y="5126317"/>
            <a:ext cx="1657064" cy="2252377"/>
          </a:xfrm>
          <a:custGeom>
            <a:avLst/>
            <a:gdLst/>
            <a:ahLst/>
            <a:cxnLst/>
            <a:rect r="r" b="b" t="t" l="l"/>
            <a:pathLst>
              <a:path h="2252377" w="1657064">
                <a:moveTo>
                  <a:pt x="0" y="0"/>
                </a:moveTo>
                <a:lnTo>
                  <a:pt x="1657064" y="0"/>
                </a:lnTo>
                <a:lnTo>
                  <a:pt x="1657064" y="2252377"/>
                </a:lnTo>
                <a:lnTo>
                  <a:pt x="0" y="22523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5966841" y="1334929"/>
            <a:ext cx="3686356" cy="3841537"/>
          </a:xfrm>
          <a:prstGeom prst="rect">
            <a:avLst/>
          </a:prstGeom>
        </p:spPr>
        <p:txBody>
          <a:bodyPr anchor="t" rtlCol="false" tIns="0" lIns="0" bIns="0" rIns="0">
            <a:spAutoFit/>
          </a:bodyPr>
          <a:lstStyle/>
          <a:p>
            <a:pPr algn="l">
              <a:lnSpc>
                <a:spcPts val="3778"/>
              </a:lnSpc>
            </a:pPr>
            <a:r>
              <a:rPr lang="en-US" sz="2937" spc="146">
                <a:solidFill>
                  <a:srgbClr val="364182"/>
                </a:solidFill>
                <a:latin typeface="Raleway"/>
                <a:ea typeface="Raleway"/>
                <a:cs typeface="Raleway"/>
                <a:sym typeface="Raleway"/>
              </a:rPr>
              <a:t>Take a look at the remains and examine them carefully, and see if you can spot any clues that tells you more about this person.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743735" y="-911447"/>
            <a:ext cx="7721556" cy="8620163"/>
            <a:chOff x="0" y="0"/>
            <a:chExt cx="7721549" cy="8620163"/>
          </a:xfrm>
        </p:grpSpPr>
        <p:sp>
          <p:nvSpPr>
            <p:cNvPr name="Freeform 3" id="3"/>
            <p:cNvSpPr/>
            <p:nvPr/>
          </p:nvSpPr>
          <p:spPr>
            <a:xfrm flipH="false" flipV="false" rot="0">
              <a:off x="0" y="911479"/>
              <a:ext cx="6009894" cy="7315200"/>
            </a:xfrm>
            <a:custGeom>
              <a:avLst/>
              <a:gdLst/>
              <a:ahLst/>
              <a:cxnLst/>
              <a:rect r="r" b="b" t="t" l="l"/>
              <a:pathLst>
                <a:path h="7315200" w="6009894">
                  <a:moveTo>
                    <a:pt x="1563116" y="0"/>
                  </a:moveTo>
                  <a:lnTo>
                    <a:pt x="0" y="301117"/>
                  </a:lnTo>
                  <a:lnTo>
                    <a:pt x="0" y="301117"/>
                  </a:lnTo>
                  <a:lnTo>
                    <a:pt x="1351153" y="7315200"/>
                  </a:lnTo>
                  <a:lnTo>
                    <a:pt x="3469767" y="7315200"/>
                  </a:lnTo>
                  <a:lnTo>
                    <a:pt x="6009894" y="6825869"/>
                  </a:lnTo>
                  <a:lnTo>
                    <a:pt x="6009894" y="0"/>
                  </a:lnTo>
                  <a:close/>
                </a:path>
              </a:pathLst>
            </a:custGeom>
            <a:solidFill>
              <a:srgbClr val="EBEFFE"/>
            </a:solidFill>
          </p:spPr>
        </p:sp>
      </p:grpSp>
      <p:sp>
        <p:nvSpPr>
          <p:cNvPr name="Freeform 4" id="4"/>
          <p:cNvSpPr/>
          <p:nvPr/>
        </p:nvSpPr>
        <p:spPr>
          <a:xfrm flipH="false" flipV="false" rot="0">
            <a:off x="279225" y="2339645"/>
            <a:ext cx="3829050" cy="2486025"/>
          </a:xfrm>
          <a:custGeom>
            <a:avLst/>
            <a:gdLst/>
            <a:ahLst/>
            <a:cxnLst/>
            <a:rect r="r" b="b" t="t" l="l"/>
            <a:pathLst>
              <a:path h="2486025" w="3829050">
                <a:moveTo>
                  <a:pt x="0" y="0"/>
                </a:moveTo>
                <a:lnTo>
                  <a:pt x="3829050" y="0"/>
                </a:lnTo>
                <a:lnTo>
                  <a:pt x="3829050" y="2486025"/>
                </a:lnTo>
                <a:lnTo>
                  <a:pt x="0" y="2486025"/>
                </a:lnTo>
                <a:lnTo>
                  <a:pt x="0" y="0"/>
                </a:lnTo>
                <a:close/>
              </a:path>
            </a:pathLst>
          </a:custGeom>
          <a:blipFill>
            <a:blip r:embed="rId2"/>
            <a:stretch>
              <a:fillRect l="0" t="0" r="0" b="0"/>
            </a:stretch>
          </a:blipFill>
        </p:spPr>
      </p:sp>
      <p:sp>
        <p:nvSpPr>
          <p:cNvPr name="Freeform 5" id="5"/>
          <p:cNvSpPr/>
          <p:nvPr/>
        </p:nvSpPr>
        <p:spPr>
          <a:xfrm flipH="false" flipV="false" rot="0">
            <a:off x="216551" y="5058813"/>
            <a:ext cx="1268959" cy="2201389"/>
          </a:xfrm>
          <a:custGeom>
            <a:avLst/>
            <a:gdLst/>
            <a:ahLst/>
            <a:cxnLst/>
            <a:rect r="r" b="b" t="t" l="l"/>
            <a:pathLst>
              <a:path h="2201389" w="1268959">
                <a:moveTo>
                  <a:pt x="0" y="0"/>
                </a:moveTo>
                <a:lnTo>
                  <a:pt x="1268958" y="0"/>
                </a:lnTo>
                <a:lnTo>
                  <a:pt x="1268958" y="2201390"/>
                </a:lnTo>
                <a:lnTo>
                  <a:pt x="0" y="220139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3238529" y="5057213"/>
            <a:ext cx="1012822" cy="2203371"/>
          </a:xfrm>
          <a:custGeom>
            <a:avLst/>
            <a:gdLst/>
            <a:ahLst/>
            <a:cxnLst/>
            <a:rect r="r" b="b" t="t" l="l"/>
            <a:pathLst>
              <a:path h="2203371" w="1012822">
                <a:moveTo>
                  <a:pt x="0" y="0"/>
                </a:moveTo>
                <a:lnTo>
                  <a:pt x="1012821" y="0"/>
                </a:lnTo>
                <a:lnTo>
                  <a:pt x="1012821" y="2203371"/>
                </a:lnTo>
                <a:lnTo>
                  <a:pt x="0" y="220337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4741745" y="437388"/>
            <a:ext cx="4886306" cy="4928006"/>
          </a:xfrm>
          <a:prstGeom prst="rect">
            <a:avLst/>
          </a:prstGeom>
        </p:spPr>
        <p:txBody>
          <a:bodyPr anchor="t" rtlCol="false" tIns="0" lIns="0" bIns="0" rIns="0">
            <a:spAutoFit/>
          </a:bodyPr>
          <a:lstStyle/>
          <a:p>
            <a:pPr algn="l">
              <a:lnSpc>
                <a:spcPts val="3224"/>
              </a:lnSpc>
            </a:pPr>
            <a:r>
              <a:rPr lang="en-US" sz="2537" spc="126">
                <a:solidFill>
                  <a:srgbClr val="364182"/>
                </a:solidFill>
                <a:latin typeface="Raleway"/>
                <a:ea typeface="Raleway"/>
                <a:cs typeface="Raleway"/>
                <a:sym typeface="Raleway"/>
              </a:rPr>
              <a:t>Ötzi is a wet mummy because it was mummified in a glacier ice. Mummies are different to skeletons because they still have body tissue, like muscles. Because he was frozen, Ötzi has been vey well preserved and scientists have learned a great deal about him by investigating his body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989565" y="-910152"/>
            <a:ext cx="7469019" cy="8571519"/>
            <a:chOff x="0" y="0"/>
            <a:chExt cx="7469022" cy="8571522"/>
          </a:xfrm>
        </p:grpSpPr>
        <p:sp>
          <p:nvSpPr>
            <p:cNvPr name="Freeform 3" id="3"/>
            <p:cNvSpPr/>
            <p:nvPr/>
          </p:nvSpPr>
          <p:spPr>
            <a:xfrm flipH="false" flipV="false" rot="0">
              <a:off x="0" y="910209"/>
              <a:ext cx="5764149" cy="7315200"/>
            </a:xfrm>
            <a:custGeom>
              <a:avLst/>
              <a:gdLst/>
              <a:ahLst/>
              <a:cxnLst/>
              <a:rect r="r" b="b" t="t" l="l"/>
              <a:pathLst>
                <a:path h="7315200" w="5764149">
                  <a:moveTo>
                    <a:pt x="1317244" y="0"/>
                  </a:moveTo>
                  <a:lnTo>
                    <a:pt x="0" y="253746"/>
                  </a:lnTo>
                  <a:lnTo>
                    <a:pt x="0" y="253746"/>
                  </a:lnTo>
                  <a:lnTo>
                    <a:pt x="1360297" y="7315200"/>
                  </a:lnTo>
                  <a:lnTo>
                    <a:pt x="3224022" y="7315200"/>
                  </a:lnTo>
                  <a:lnTo>
                    <a:pt x="5764149" y="6825869"/>
                  </a:lnTo>
                  <a:lnTo>
                    <a:pt x="5764149" y="0"/>
                  </a:lnTo>
                  <a:close/>
                </a:path>
              </a:pathLst>
            </a:custGeom>
            <a:solidFill>
              <a:srgbClr val="EBEFFE"/>
            </a:solidFill>
          </p:spPr>
        </p:sp>
      </p:grpSp>
      <p:sp>
        <p:nvSpPr>
          <p:cNvPr name="Freeform 4" id="4"/>
          <p:cNvSpPr/>
          <p:nvPr/>
        </p:nvSpPr>
        <p:spPr>
          <a:xfrm flipH="false" flipV="false" rot="0">
            <a:off x="200968" y="2527821"/>
            <a:ext cx="3962400" cy="2476500"/>
          </a:xfrm>
          <a:custGeom>
            <a:avLst/>
            <a:gdLst/>
            <a:ahLst/>
            <a:cxnLst/>
            <a:rect r="r" b="b" t="t" l="l"/>
            <a:pathLst>
              <a:path h="2476500" w="3962400">
                <a:moveTo>
                  <a:pt x="0" y="0"/>
                </a:moveTo>
                <a:lnTo>
                  <a:pt x="3962400" y="0"/>
                </a:lnTo>
                <a:lnTo>
                  <a:pt x="3962400" y="2476500"/>
                </a:lnTo>
                <a:lnTo>
                  <a:pt x="0" y="2476500"/>
                </a:lnTo>
                <a:lnTo>
                  <a:pt x="0" y="0"/>
                </a:lnTo>
                <a:close/>
              </a:path>
            </a:pathLst>
          </a:custGeom>
          <a:blipFill>
            <a:blip r:embed="rId2"/>
            <a:stretch>
              <a:fillRect l="0" t="0" r="0" b="0"/>
            </a:stretch>
          </a:blipFill>
        </p:spPr>
      </p:sp>
      <p:sp>
        <p:nvSpPr>
          <p:cNvPr name="Freeform 5" id="5"/>
          <p:cNvSpPr/>
          <p:nvPr/>
        </p:nvSpPr>
        <p:spPr>
          <a:xfrm flipH="false" flipV="false" rot="0">
            <a:off x="137474" y="5133308"/>
            <a:ext cx="1584322" cy="2113264"/>
          </a:xfrm>
          <a:custGeom>
            <a:avLst/>
            <a:gdLst/>
            <a:ahLst/>
            <a:cxnLst/>
            <a:rect r="r" b="b" t="t" l="l"/>
            <a:pathLst>
              <a:path h="2113264" w="1584322">
                <a:moveTo>
                  <a:pt x="0" y="0"/>
                </a:moveTo>
                <a:lnTo>
                  <a:pt x="1584322" y="0"/>
                </a:lnTo>
                <a:lnTo>
                  <a:pt x="1584322" y="2113264"/>
                </a:lnTo>
                <a:lnTo>
                  <a:pt x="0" y="211326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8433911" y="5130289"/>
            <a:ext cx="1363047" cy="2248414"/>
          </a:xfrm>
          <a:custGeom>
            <a:avLst/>
            <a:gdLst/>
            <a:ahLst/>
            <a:cxnLst/>
            <a:rect r="r" b="b" t="t" l="l"/>
            <a:pathLst>
              <a:path h="2248414" w="1363047">
                <a:moveTo>
                  <a:pt x="0" y="0"/>
                </a:moveTo>
                <a:lnTo>
                  <a:pt x="1363047" y="0"/>
                </a:lnTo>
                <a:lnTo>
                  <a:pt x="1363047" y="2248414"/>
                </a:lnTo>
                <a:lnTo>
                  <a:pt x="0" y="224841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5179543" y="350025"/>
            <a:ext cx="4498343" cy="4977879"/>
          </a:xfrm>
          <a:prstGeom prst="rect">
            <a:avLst/>
          </a:prstGeom>
        </p:spPr>
        <p:txBody>
          <a:bodyPr anchor="t" rtlCol="false" tIns="0" lIns="0" bIns="0" rIns="0">
            <a:spAutoFit/>
          </a:bodyPr>
          <a:lstStyle/>
          <a:p>
            <a:pPr algn="l">
              <a:lnSpc>
                <a:spcPts val="4349"/>
              </a:lnSpc>
            </a:pPr>
            <a:r>
              <a:rPr lang="en-US" sz="3368" spc="168">
                <a:solidFill>
                  <a:srgbClr val="364182"/>
                </a:solidFill>
                <a:latin typeface="Raleway"/>
                <a:ea typeface="Raleway"/>
                <a:cs typeface="Raleway"/>
                <a:sym typeface="Raleway"/>
              </a:rPr>
              <a:t>Unlike many mummies prepared for burial rituals, such as Egyptian mummies, Otzi has all his organs intact. This provides futher clues about him and his life.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704358" y="-911076"/>
            <a:ext cx="7758970" cy="8627374"/>
            <a:chOff x="0" y="0"/>
            <a:chExt cx="7758963" cy="8627377"/>
          </a:xfrm>
        </p:grpSpPr>
        <p:sp>
          <p:nvSpPr>
            <p:cNvPr name="Freeform 3" id="3"/>
            <p:cNvSpPr/>
            <p:nvPr/>
          </p:nvSpPr>
          <p:spPr>
            <a:xfrm flipH="false" flipV="false" rot="0">
              <a:off x="0" y="911098"/>
              <a:ext cx="6049264" cy="7315200"/>
            </a:xfrm>
            <a:custGeom>
              <a:avLst/>
              <a:gdLst/>
              <a:ahLst/>
              <a:cxnLst/>
              <a:rect r="r" b="b" t="t" l="l"/>
              <a:pathLst>
                <a:path h="7315200" w="6049264">
                  <a:moveTo>
                    <a:pt x="1602486" y="0"/>
                  </a:moveTo>
                  <a:lnTo>
                    <a:pt x="0" y="308610"/>
                  </a:lnTo>
                  <a:lnTo>
                    <a:pt x="0" y="308610"/>
                  </a:lnTo>
                  <a:lnTo>
                    <a:pt x="1349629" y="7315200"/>
                  </a:lnTo>
                  <a:lnTo>
                    <a:pt x="3509137" y="7315200"/>
                  </a:lnTo>
                  <a:lnTo>
                    <a:pt x="6049264" y="6825869"/>
                  </a:lnTo>
                  <a:lnTo>
                    <a:pt x="6049264" y="0"/>
                  </a:lnTo>
                  <a:close/>
                </a:path>
              </a:pathLst>
            </a:custGeom>
            <a:solidFill>
              <a:srgbClr val="EBEFFE"/>
            </a:solidFill>
          </p:spPr>
        </p:sp>
      </p:grpSp>
      <p:sp>
        <p:nvSpPr>
          <p:cNvPr name="Freeform 4" id="4"/>
          <p:cNvSpPr/>
          <p:nvPr/>
        </p:nvSpPr>
        <p:spPr>
          <a:xfrm flipH="false" flipV="false" rot="0">
            <a:off x="51759" y="2136867"/>
            <a:ext cx="1905000" cy="1581150"/>
          </a:xfrm>
          <a:custGeom>
            <a:avLst/>
            <a:gdLst/>
            <a:ahLst/>
            <a:cxnLst/>
            <a:rect r="r" b="b" t="t" l="l"/>
            <a:pathLst>
              <a:path h="1581150" w="1905000">
                <a:moveTo>
                  <a:pt x="0" y="0"/>
                </a:moveTo>
                <a:lnTo>
                  <a:pt x="1905000" y="0"/>
                </a:lnTo>
                <a:lnTo>
                  <a:pt x="1905000" y="1581150"/>
                </a:lnTo>
                <a:lnTo>
                  <a:pt x="0" y="1581150"/>
                </a:lnTo>
                <a:lnTo>
                  <a:pt x="0" y="0"/>
                </a:lnTo>
                <a:close/>
              </a:path>
            </a:pathLst>
          </a:custGeom>
          <a:blipFill>
            <a:blip r:embed="rId2"/>
            <a:stretch>
              <a:fillRect l="-5495" t="0" r="-5504" b="0"/>
            </a:stretch>
          </a:blipFill>
        </p:spPr>
      </p:sp>
      <p:sp>
        <p:nvSpPr>
          <p:cNvPr name="Freeform 5" id="5"/>
          <p:cNvSpPr/>
          <p:nvPr/>
        </p:nvSpPr>
        <p:spPr>
          <a:xfrm flipH="false" flipV="false" rot="0">
            <a:off x="2052009" y="2136867"/>
            <a:ext cx="1905000" cy="1581150"/>
          </a:xfrm>
          <a:custGeom>
            <a:avLst/>
            <a:gdLst/>
            <a:ahLst/>
            <a:cxnLst/>
            <a:rect r="r" b="b" t="t" l="l"/>
            <a:pathLst>
              <a:path h="1581150" w="1905000">
                <a:moveTo>
                  <a:pt x="0" y="0"/>
                </a:moveTo>
                <a:lnTo>
                  <a:pt x="1905000" y="0"/>
                </a:lnTo>
                <a:lnTo>
                  <a:pt x="1905000" y="1581150"/>
                </a:lnTo>
                <a:lnTo>
                  <a:pt x="0" y="1581150"/>
                </a:lnTo>
                <a:lnTo>
                  <a:pt x="0" y="0"/>
                </a:lnTo>
                <a:close/>
              </a:path>
            </a:pathLst>
          </a:custGeom>
          <a:blipFill>
            <a:blip r:embed="rId3"/>
            <a:stretch>
              <a:fillRect l="-23975" t="0" r="-24024" b="0"/>
            </a:stretch>
          </a:blipFill>
        </p:spPr>
      </p:sp>
      <p:sp>
        <p:nvSpPr>
          <p:cNvPr name="Freeform 6" id="6"/>
          <p:cNvSpPr/>
          <p:nvPr/>
        </p:nvSpPr>
        <p:spPr>
          <a:xfrm flipH="false" flipV="false" rot="0">
            <a:off x="51759" y="3822792"/>
            <a:ext cx="1905000" cy="1581150"/>
          </a:xfrm>
          <a:custGeom>
            <a:avLst/>
            <a:gdLst/>
            <a:ahLst/>
            <a:cxnLst/>
            <a:rect r="r" b="b" t="t" l="l"/>
            <a:pathLst>
              <a:path h="1581150" w="1905000">
                <a:moveTo>
                  <a:pt x="0" y="0"/>
                </a:moveTo>
                <a:lnTo>
                  <a:pt x="1905000" y="0"/>
                </a:lnTo>
                <a:lnTo>
                  <a:pt x="1905000" y="1581150"/>
                </a:lnTo>
                <a:lnTo>
                  <a:pt x="0" y="1581150"/>
                </a:lnTo>
                <a:lnTo>
                  <a:pt x="0" y="0"/>
                </a:lnTo>
                <a:close/>
              </a:path>
            </a:pathLst>
          </a:custGeom>
          <a:blipFill>
            <a:blip r:embed="rId4"/>
            <a:stretch>
              <a:fillRect l="0" t="-4136" r="0" b="-4297"/>
            </a:stretch>
          </a:blipFill>
        </p:spPr>
      </p:sp>
      <p:sp>
        <p:nvSpPr>
          <p:cNvPr name="Freeform 7" id="7"/>
          <p:cNvSpPr/>
          <p:nvPr/>
        </p:nvSpPr>
        <p:spPr>
          <a:xfrm flipH="false" flipV="false" rot="0">
            <a:off x="2052009" y="3822792"/>
            <a:ext cx="1905000" cy="1581150"/>
          </a:xfrm>
          <a:custGeom>
            <a:avLst/>
            <a:gdLst/>
            <a:ahLst/>
            <a:cxnLst/>
            <a:rect r="r" b="b" t="t" l="l"/>
            <a:pathLst>
              <a:path h="1581150" w="1905000">
                <a:moveTo>
                  <a:pt x="0" y="0"/>
                </a:moveTo>
                <a:lnTo>
                  <a:pt x="1905000" y="0"/>
                </a:lnTo>
                <a:lnTo>
                  <a:pt x="1905000" y="1581150"/>
                </a:lnTo>
                <a:lnTo>
                  <a:pt x="0" y="1581150"/>
                </a:lnTo>
                <a:lnTo>
                  <a:pt x="0" y="0"/>
                </a:lnTo>
                <a:close/>
              </a:path>
            </a:pathLst>
          </a:custGeom>
          <a:blipFill>
            <a:blip r:embed="rId5"/>
            <a:stretch>
              <a:fillRect l="-5495" t="0" r="-5504" b="0"/>
            </a:stretch>
          </a:blipFill>
        </p:spPr>
      </p:sp>
      <p:sp>
        <p:nvSpPr>
          <p:cNvPr name="Freeform 8" id="8"/>
          <p:cNvSpPr/>
          <p:nvPr/>
        </p:nvSpPr>
        <p:spPr>
          <a:xfrm flipH="false" flipV="false" rot="0">
            <a:off x="8330965" y="5587041"/>
            <a:ext cx="1480690" cy="1791662"/>
          </a:xfrm>
          <a:custGeom>
            <a:avLst/>
            <a:gdLst/>
            <a:ahLst/>
            <a:cxnLst/>
            <a:rect r="r" b="b" t="t" l="l"/>
            <a:pathLst>
              <a:path h="1791662" w="1480690">
                <a:moveTo>
                  <a:pt x="0" y="0"/>
                </a:moveTo>
                <a:lnTo>
                  <a:pt x="1480690" y="0"/>
                </a:lnTo>
                <a:lnTo>
                  <a:pt x="1480690" y="1791662"/>
                </a:lnTo>
                <a:lnTo>
                  <a:pt x="0" y="179166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5021189" y="446542"/>
            <a:ext cx="4201458" cy="1173404"/>
          </a:xfrm>
          <a:prstGeom prst="rect">
            <a:avLst/>
          </a:prstGeom>
        </p:spPr>
        <p:txBody>
          <a:bodyPr anchor="t" rtlCol="false" tIns="0" lIns="0" bIns="0" rIns="0">
            <a:spAutoFit/>
          </a:bodyPr>
          <a:lstStyle/>
          <a:p>
            <a:pPr algn="l">
              <a:lnSpc>
                <a:spcPts val="3074"/>
              </a:lnSpc>
            </a:pPr>
            <a:r>
              <a:rPr lang="en-US" sz="2400" spc="120">
                <a:solidFill>
                  <a:srgbClr val="364182"/>
                </a:solidFill>
                <a:latin typeface="Raleway"/>
                <a:ea typeface="Raleway"/>
                <a:cs typeface="Raleway"/>
                <a:sym typeface="Raleway"/>
                <a:hlinkClick r:id="rId8" tooltip="https://en.wikipedia.org/wiki/%C3%96tzi"/>
              </a:rPr>
              <a:t>Ötzi </a:t>
            </a:r>
            <a:r>
              <a:rPr lang="en-US" sz="2400" spc="120">
                <a:solidFill>
                  <a:srgbClr val="364182"/>
                </a:solidFill>
                <a:latin typeface="Raleway"/>
                <a:ea typeface="Raleway"/>
                <a:cs typeface="Raleway"/>
                <a:sym typeface="Raleway"/>
              </a:rPr>
              <a:t>lived over 5300 years ago making him the oldest intact human ever found. </a:t>
            </a:r>
          </a:p>
        </p:txBody>
      </p:sp>
      <p:sp>
        <p:nvSpPr>
          <p:cNvPr name="TextBox 10" id="10"/>
          <p:cNvSpPr txBox="true"/>
          <p:nvPr/>
        </p:nvSpPr>
        <p:spPr>
          <a:xfrm rot="0">
            <a:off x="5021189" y="2008642"/>
            <a:ext cx="4485303" cy="4297604"/>
          </a:xfrm>
          <a:prstGeom prst="rect">
            <a:avLst/>
          </a:prstGeom>
        </p:spPr>
        <p:txBody>
          <a:bodyPr anchor="t" rtlCol="false" tIns="0" lIns="0" bIns="0" rIns="0">
            <a:spAutoFit/>
          </a:bodyPr>
          <a:lstStyle/>
          <a:p>
            <a:pPr algn="l">
              <a:lnSpc>
                <a:spcPts val="3074"/>
              </a:lnSpc>
            </a:pPr>
            <a:r>
              <a:rPr lang="en-US" sz="2400" spc="120">
                <a:solidFill>
                  <a:srgbClr val="364182"/>
                </a:solidFill>
                <a:latin typeface="Raleway"/>
                <a:ea typeface="Raleway"/>
                <a:cs typeface="Raleway"/>
                <a:sym typeface="Raleway"/>
              </a:rPr>
              <a:t>We know he is this old because of Carbon dating. This is a process where scientists analyse the level of carbon in a body, fossil or dead plant. less carbon means the specimen is older, as living things are constantly replenishing carbon by eating and breathing.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4187447" y="-910447"/>
            <a:ext cx="7272604" cy="8533686"/>
            <a:chOff x="0" y="0"/>
            <a:chExt cx="7272604" cy="8533676"/>
          </a:xfrm>
        </p:grpSpPr>
        <p:sp>
          <p:nvSpPr>
            <p:cNvPr name="Freeform 3" id="3"/>
            <p:cNvSpPr/>
            <p:nvPr/>
          </p:nvSpPr>
          <p:spPr>
            <a:xfrm flipH="false" flipV="false" rot="0">
              <a:off x="0" y="910463"/>
              <a:ext cx="5566156" cy="7315200"/>
            </a:xfrm>
            <a:custGeom>
              <a:avLst/>
              <a:gdLst/>
              <a:ahLst/>
              <a:cxnLst/>
              <a:rect r="r" b="b" t="t" l="l"/>
              <a:pathLst>
                <a:path h="7315200" w="5566156">
                  <a:moveTo>
                    <a:pt x="1119378" y="0"/>
                  </a:moveTo>
                  <a:lnTo>
                    <a:pt x="0" y="215646"/>
                  </a:lnTo>
                  <a:lnTo>
                    <a:pt x="1367663" y="7315200"/>
                  </a:lnTo>
                  <a:lnTo>
                    <a:pt x="3026029" y="7315200"/>
                  </a:lnTo>
                  <a:lnTo>
                    <a:pt x="5566156" y="6825869"/>
                  </a:lnTo>
                  <a:lnTo>
                    <a:pt x="5566156" y="0"/>
                  </a:lnTo>
                  <a:close/>
                </a:path>
              </a:pathLst>
            </a:custGeom>
            <a:solidFill>
              <a:srgbClr val="EBEFFE"/>
            </a:solidFill>
          </p:spPr>
        </p:sp>
      </p:grpSp>
      <p:sp>
        <p:nvSpPr>
          <p:cNvPr name="Freeform 4" id="4"/>
          <p:cNvSpPr/>
          <p:nvPr/>
        </p:nvSpPr>
        <p:spPr>
          <a:xfrm flipH="false" flipV="false" rot="0">
            <a:off x="514969" y="2134181"/>
            <a:ext cx="3209925" cy="4972050"/>
          </a:xfrm>
          <a:custGeom>
            <a:avLst/>
            <a:gdLst/>
            <a:ahLst/>
            <a:cxnLst/>
            <a:rect r="r" b="b" t="t" l="l"/>
            <a:pathLst>
              <a:path h="4972050" w="3209925">
                <a:moveTo>
                  <a:pt x="0" y="0"/>
                </a:moveTo>
                <a:lnTo>
                  <a:pt x="3209925" y="0"/>
                </a:lnTo>
                <a:lnTo>
                  <a:pt x="3209925" y="4972050"/>
                </a:lnTo>
                <a:lnTo>
                  <a:pt x="0" y="4972050"/>
                </a:lnTo>
                <a:lnTo>
                  <a:pt x="0" y="0"/>
                </a:lnTo>
                <a:close/>
              </a:path>
            </a:pathLst>
          </a:custGeom>
          <a:blipFill>
            <a:blip r:embed="rId2"/>
            <a:stretch>
              <a:fillRect l="-11932" t="0" r="-11806" b="0"/>
            </a:stretch>
          </a:blipFill>
        </p:spPr>
      </p:sp>
      <p:grpSp>
        <p:nvGrpSpPr>
          <p:cNvPr name="Group 5" id="5"/>
          <p:cNvGrpSpPr>
            <a:grpSpLocks noChangeAspect="true"/>
          </p:cNvGrpSpPr>
          <p:nvPr/>
        </p:nvGrpSpPr>
        <p:grpSpPr>
          <a:xfrm rot="0">
            <a:off x="209760" y="725481"/>
            <a:ext cx="916972" cy="59160"/>
            <a:chOff x="0" y="0"/>
            <a:chExt cx="916965" cy="59157"/>
          </a:xfrm>
        </p:grpSpPr>
        <p:sp>
          <p:nvSpPr>
            <p:cNvPr name="Freeform 6" id="6"/>
            <p:cNvSpPr/>
            <p:nvPr/>
          </p:nvSpPr>
          <p:spPr>
            <a:xfrm flipH="false" flipV="false" rot="0">
              <a:off x="0" y="0"/>
              <a:ext cx="916940" cy="59182"/>
            </a:xfrm>
            <a:custGeom>
              <a:avLst/>
              <a:gdLst/>
              <a:ahLst/>
              <a:cxnLst/>
              <a:rect r="r" b="b" t="t" l="l"/>
              <a:pathLst>
                <a:path h="59182" w="916940">
                  <a:moveTo>
                    <a:pt x="0" y="0"/>
                  </a:moveTo>
                  <a:lnTo>
                    <a:pt x="0" y="59182"/>
                  </a:lnTo>
                  <a:lnTo>
                    <a:pt x="916940" y="59182"/>
                  </a:lnTo>
                  <a:lnTo>
                    <a:pt x="916940" y="0"/>
                  </a:lnTo>
                  <a:close/>
                </a:path>
              </a:pathLst>
            </a:custGeom>
            <a:solidFill>
              <a:srgbClr val="EBEFFE"/>
            </a:solidFill>
          </p:spPr>
        </p:sp>
      </p:grpSp>
      <p:sp>
        <p:nvSpPr>
          <p:cNvPr name="TextBox 7" id="7"/>
          <p:cNvSpPr txBox="true"/>
          <p:nvPr/>
        </p:nvSpPr>
        <p:spPr>
          <a:xfrm rot="0">
            <a:off x="5320255" y="485480"/>
            <a:ext cx="3232347" cy="1358227"/>
          </a:xfrm>
          <a:prstGeom prst="rect">
            <a:avLst/>
          </a:prstGeom>
        </p:spPr>
        <p:txBody>
          <a:bodyPr anchor="t" rtlCol="false" tIns="0" lIns="0" bIns="0" rIns="0">
            <a:spAutoFit/>
          </a:bodyPr>
          <a:lstStyle/>
          <a:p>
            <a:pPr algn="l">
              <a:lnSpc>
                <a:spcPts val="3576"/>
              </a:lnSpc>
            </a:pPr>
            <a:r>
              <a:rPr lang="en-US" sz="2780" spc="139">
                <a:solidFill>
                  <a:srgbClr val="364182"/>
                </a:solidFill>
                <a:latin typeface="Raleway"/>
                <a:ea typeface="Raleway"/>
                <a:cs typeface="Raleway"/>
                <a:sym typeface="Raleway"/>
                <a:hlinkClick r:id="rId3" tooltip="https://en.wikipedia.org/wiki/%C3%96tzi"/>
              </a:rPr>
              <a:t>He was about 50 kilogrammes and stood 160 cm tall.</a:t>
            </a:r>
          </a:p>
        </p:txBody>
      </p:sp>
      <p:sp>
        <p:nvSpPr>
          <p:cNvPr name="TextBox 8" id="8"/>
          <p:cNvSpPr txBox="true"/>
          <p:nvPr/>
        </p:nvSpPr>
        <p:spPr>
          <a:xfrm rot="0">
            <a:off x="5320255" y="2301764"/>
            <a:ext cx="4131478" cy="3174511"/>
          </a:xfrm>
          <a:prstGeom prst="rect">
            <a:avLst/>
          </a:prstGeom>
        </p:spPr>
        <p:txBody>
          <a:bodyPr anchor="t" rtlCol="false" tIns="0" lIns="0" bIns="0" rIns="0">
            <a:spAutoFit/>
          </a:bodyPr>
          <a:lstStyle/>
          <a:p>
            <a:pPr algn="l">
              <a:lnSpc>
                <a:spcPts val="3576"/>
              </a:lnSpc>
            </a:pPr>
            <a:r>
              <a:rPr lang="en-US" sz="2780" spc="139">
                <a:solidFill>
                  <a:srgbClr val="364182"/>
                </a:solidFill>
                <a:latin typeface="Raleway"/>
                <a:ea typeface="Raleway"/>
                <a:cs typeface="Raleway"/>
                <a:sym typeface="Raleway"/>
                <a:hlinkClick r:id="rId4" tooltip="https://en.wikipedia.org/wiki/%C3%96tzi"/>
              </a:rPr>
              <a:t>Scientists looked at Ötzi's thigh bone and estimated his age of death to be around 45 because human bones alter with age, movement, and diet.</a:t>
            </a:r>
          </a:p>
        </p:txBody>
      </p:sp>
      <p:sp>
        <p:nvSpPr>
          <p:cNvPr name="TextBox 9" id="9"/>
          <p:cNvSpPr txBox="true"/>
          <p:nvPr/>
        </p:nvSpPr>
        <p:spPr>
          <a:xfrm rot="0">
            <a:off x="209760" y="1073439"/>
            <a:ext cx="2979344" cy="1001316"/>
          </a:xfrm>
          <a:prstGeom prst="rect">
            <a:avLst/>
          </a:prstGeom>
        </p:spPr>
        <p:txBody>
          <a:bodyPr anchor="t" rtlCol="false" tIns="0" lIns="0" bIns="0" rIns="0">
            <a:spAutoFit/>
          </a:bodyPr>
          <a:lstStyle/>
          <a:p>
            <a:pPr algn="l">
              <a:lnSpc>
                <a:spcPts val="4061"/>
              </a:lnSpc>
            </a:pPr>
            <a:r>
              <a:rPr lang="en-US" b="true" sz="2575" spc="257">
                <a:solidFill>
                  <a:srgbClr val="EBEFFE"/>
                </a:solidFill>
                <a:latin typeface="Raleway Bold"/>
                <a:ea typeface="Raleway Bold"/>
                <a:cs typeface="Raleway Bold"/>
                <a:sym typeface="Raleway Bold"/>
              </a:rPr>
              <a:t>HOW TALL WAS ÖTZI?</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985296" y="-776021"/>
            <a:ext cx="7115566" cy="8980751"/>
            <a:chOff x="0" y="0"/>
            <a:chExt cx="7115569" cy="8980742"/>
          </a:xfrm>
        </p:grpSpPr>
        <p:sp>
          <p:nvSpPr>
            <p:cNvPr name="Freeform 3" id="3"/>
            <p:cNvSpPr/>
            <p:nvPr/>
          </p:nvSpPr>
          <p:spPr>
            <a:xfrm flipH="false" flipV="false" rot="0">
              <a:off x="1985264" y="775970"/>
              <a:ext cx="5130419" cy="7315200"/>
            </a:xfrm>
            <a:custGeom>
              <a:avLst/>
              <a:gdLst/>
              <a:ahLst/>
              <a:cxnLst/>
              <a:rect r="r" b="b" t="t" l="l"/>
              <a:pathLst>
                <a:path h="7315200" w="5130419">
                  <a:moveTo>
                    <a:pt x="0" y="0"/>
                  </a:moveTo>
                  <a:lnTo>
                    <a:pt x="0" y="7315200"/>
                  </a:lnTo>
                  <a:lnTo>
                    <a:pt x="4154932" y="7315200"/>
                  </a:lnTo>
                  <a:lnTo>
                    <a:pt x="5130419" y="7127240"/>
                  </a:lnTo>
                  <a:lnTo>
                    <a:pt x="3757295" y="0"/>
                  </a:lnTo>
                  <a:close/>
                </a:path>
              </a:pathLst>
            </a:custGeom>
            <a:solidFill>
              <a:srgbClr val="364182"/>
            </a:solidFill>
          </p:spPr>
        </p:sp>
      </p:grpSp>
      <p:sp>
        <p:nvSpPr>
          <p:cNvPr name="Freeform 4" id="4"/>
          <p:cNvSpPr/>
          <p:nvPr/>
        </p:nvSpPr>
        <p:spPr>
          <a:xfrm flipH="false" flipV="false" rot="0">
            <a:off x="984980" y="3233766"/>
            <a:ext cx="7181850" cy="3352800"/>
          </a:xfrm>
          <a:custGeom>
            <a:avLst/>
            <a:gdLst/>
            <a:ahLst/>
            <a:cxnLst/>
            <a:rect r="r" b="b" t="t" l="l"/>
            <a:pathLst>
              <a:path h="3352800" w="7181850">
                <a:moveTo>
                  <a:pt x="0" y="0"/>
                </a:moveTo>
                <a:lnTo>
                  <a:pt x="7181850" y="0"/>
                </a:lnTo>
                <a:lnTo>
                  <a:pt x="7181850" y="3352800"/>
                </a:lnTo>
                <a:lnTo>
                  <a:pt x="0" y="3352800"/>
                </a:lnTo>
                <a:lnTo>
                  <a:pt x="0" y="0"/>
                </a:lnTo>
                <a:close/>
              </a:path>
            </a:pathLst>
          </a:custGeom>
          <a:blipFill>
            <a:blip r:embed="rId2"/>
            <a:stretch>
              <a:fillRect l="-176" t="0" r="-88" b="0"/>
            </a:stretch>
          </a:blipFill>
        </p:spPr>
      </p:sp>
      <p:grpSp>
        <p:nvGrpSpPr>
          <p:cNvPr name="Group 5" id="5"/>
          <p:cNvGrpSpPr>
            <a:grpSpLocks noChangeAspect="true"/>
          </p:cNvGrpSpPr>
          <p:nvPr/>
        </p:nvGrpSpPr>
        <p:grpSpPr>
          <a:xfrm rot="0">
            <a:off x="8744217" y="2989983"/>
            <a:ext cx="725272" cy="888987"/>
            <a:chOff x="0" y="0"/>
            <a:chExt cx="725272" cy="888987"/>
          </a:xfrm>
        </p:grpSpPr>
        <p:sp>
          <p:nvSpPr>
            <p:cNvPr name="Freeform 6" id="6"/>
            <p:cNvSpPr/>
            <p:nvPr/>
          </p:nvSpPr>
          <p:spPr>
            <a:xfrm flipH="false" flipV="false" rot="0">
              <a:off x="-1397" y="0"/>
              <a:ext cx="732536" cy="889000"/>
            </a:xfrm>
            <a:custGeom>
              <a:avLst/>
              <a:gdLst/>
              <a:ahLst/>
              <a:cxnLst/>
              <a:rect r="r" b="b" t="t" l="l"/>
              <a:pathLst>
                <a:path h="889000" w="732536">
                  <a:moveTo>
                    <a:pt x="240284" y="0"/>
                  </a:moveTo>
                  <a:cubicBezTo>
                    <a:pt x="227584" y="0"/>
                    <a:pt x="213868" y="1397"/>
                    <a:pt x="199771" y="5080"/>
                  </a:cubicBezTo>
                  <a:cubicBezTo>
                    <a:pt x="122682" y="25019"/>
                    <a:pt x="64389" y="106553"/>
                    <a:pt x="68580" y="170688"/>
                  </a:cubicBezTo>
                  <a:cubicBezTo>
                    <a:pt x="68580" y="170688"/>
                    <a:pt x="68834" y="172593"/>
                    <a:pt x="69215" y="176276"/>
                  </a:cubicBezTo>
                  <a:cubicBezTo>
                    <a:pt x="81026" y="289687"/>
                    <a:pt x="82931" y="298958"/>
                    <a:pt x="83312" y="318389"/>
                  </a:cubicBezTo>
                  <a:cubicBezTo>
                    <a:pt x="83947" y="359156"/>
                    <a:pt x="76708" y="390271"/>
                    <a:pt x="71628" y="411226"/>
                  </a:cubicBezTo>
                  <a:cubicBezTo>
                    <a:pt x="56769" y="472821"/>
                    <a:pt x="40386" y="477901"/>
                    <a:pt x="20320" y="545465"/>
                  </a:cubicBezTo>
                  <a:cubicBezTo>
                    <a:pt x="11811" y="573913"/>
                    <a:pt x="2413" y="610997"/>
                    <a:pt x="1651" y="654939"/>
                  </a:cubicBezTo>
                  <a:cubicBezTo>
                    <a:pt x="762" y="708152"/>
                    <a:pt x="0" y="760349"/>
                    <a:pt x="24892" y="771017"/>
                  </a:cubicBezTo>
                  <a:cubicBezTo>
                    <a:pt x="27940" y="772287"/>
                    <a:pt x="31242" y="772922"/>
                    <a:pt x="34544" y="772922"/>
                  </a:cubicBezTo>
                  <a:cubicBezTo>
                    <a:pt x="53213" y="772922"/>
                    <a:pt x="74676" y="755015"/>
                    <a:pt x="83185" y="747776"/>
                  </a:cubicBezTo>
                  <a:cubicBezTo>
                    <a:pt x="128016" y="710311"/>
                    <a:pt x="121285" y="672084"/>
                    <a:pt x="153035" y="620141"/>
                  </a:cubicBezTo>
                  <a:cubicBezTo>
                    <a:pt x="185293" y="567436"/>
                    <a:pt x="243078" y="524256"/>
                    <a:pt x="278511" y="524256"/>
                  </a:cubicBezTo>
                  <a:cubicBezTo>
                    <a:pt x="283845" y="524256"/>
                    <a:pt x="288671" y="525272"/>
                    <a:pt x="292862" y="527304"/>
                  </a:cubicBezTo>
                  <a:cubicBezTo>
                    <a:pt x="306832" y="534289"/>
                    <a:pt x="310134" y="559181"/>
                    <a:pt x="316103" y="608584"/>
                  </a:cubicBezTo>
                  <a:cubicBezTo>
                    <a:pt x="327533" y="702691"/>
                    <a:pt x="333248" y="749808"/>
                    <a:pt x="316103" y="805942"/>
                  </a:cubicBezTo>
                  <a:cubicBezTo>
                    <a:pt x="306070" y="838581"/>
                    <a:pt x="293116" y="859917"/>
                    <a:pt x="304419" y="875538"/>
                  </a:cubicBezTo>
                  <a:cubicBezTo>
                    <a:pt x="312420" y="886460"/>
                    <a:pt x="328295" y="889000"/>
                    <a:pt x="341630" y="889000"/>
                  </a:cubicBezTo>
                  <a:cubicBezTo>
                    <a:pt x="351663" y="889000"/>
                    <a:pt x="360172" y="887603"/>
                    <a:pt x="362712" y="887095"/>
                  </a:cubicBezTo>
                  <a:cubicBezTo>
                    <a:pt x="411607" y="878840"/>
                    <a:pt x="441071" y="837946"/>
                    <a:pt x="455930" y="817499"/>
                  </a:cubicBezTo>
                  <a:cubicBezTo>
                    <a:pt x="482600" y="780669"/>
                    <a:pt x="491236" y="745998"/>
                    <a:pt x="502539" y="701421"/>
                  </a:cubicBezTo>
                  <a:cubicBezTo>
                    <a:pt x="518668" y="637540"/>
                    <a:pt x="508254" y="633349"/>
                    <a:pt x="522986" y="597916"/>
                  </a:cubicBezTo>
                  <a:cubicBezTo>
                    <a:pt x="537718" y="562483"/>
                    <a:pt x="550799" y="562737"/>
                    <a:pt x="607314" y="492633"/>
                  </a:cubicBezTo>
                  <a:cubicBezTo>
                    <a:pt x="646049" y="444500"/>
                    <a:pt x="669290" y="410337"/>
                    <a:pt x="688848" y="376555"/>
                  </a:cubicBezTo>
                  <a:cubicBezTo>
                    <a:pt x="716026" y="329692"/>
                    <a:pt x="721360" y="309499"/>
                    <a:pt x="723773" y="295275"/>
                  </a:cubicBezTo>
                  <a:cubicBezTo>
                    <a:pt x="732536" y="244856"/>
                    <a:pt x="717423" y="204597"/>
                    <a:pt x="712089" y="190881"/>
                  </a:cubicBezTo>
                  <a:cubicBezTo>
                    <a:pt x="702437" y="165989"/>
                    <a:pt x="688975" y="131191"/>
                    <a:pt x="653796" y="109601"/>
                  </a:cubicBezTo>
                  <a:cubicBezTo>
                    <a:pt x="630682" y="95250"/>
                    <a:pt x="605536" y="91440"/>
                    <a:pt x="585343" y="91440"/>
                  </a:cubicBezTo>
                  <a:cubicBezTo>
                    <a:pt x="567817" y="91440"/>
                    <a:pt x="554101" y="94234"/>
                    <a:pt x="548132" y="95504"/>
                  </a:cubicBezTo>
                  <a:cubicBezTo>
                    <a:pt x="489204" y="107442"/>
                    <a:pt x="480568" y="133223"/>
                    <a:pt x="450977" y="133223"/>
                  </a:cubicBezTo>
                  <a:cubicBezTo>
                    <a:pt x="448818" y="133223"/>
                    <a:pt x="446659" y="133096"/>
                    <a:pt x="444373" y="132842"/>
                  </a:cubicBezTo>
                  <a:cubicBezTo>
                    <a:pt x="391033" y="126619"/>
                    <a:pt x="391033" y="53213"/>
                    <a:pt x="316230" y="16764"/>
                  </a:cubicBezTo>
                  <a:cubicBezTo>
                    <a:pt x="311404" y="14351"/>
                    <a:pt x="280670" y="0"/>
                    <a:pt x="240284" y="0"/>
                  </a:cubicBezTo>
                  <a:close/>
                </a:path>
              </a:pathLst>
            </a:custGeom>
            <a:solidFill>
              <a:srgbClr val="FFEFE5"/>
            </a:solidFill>
          </p:spPr>
        </p:sp>
      </p:grpSp>
      <p:grpSp>
        <p:nvGrpSpPr>
          <p:cNvPr name="Group 7" id="7"/>
          <p:cNvGrpSpPr>
            <a:grpSpLocks noChangeAspect="true"/>
          </p:cNvGrpSpPr>
          <p:nvPr/>
        </p:nvGrpSpPr>
        <p:grpSpPr>
          <a:xfrm rot="0">
            <a:off x="8615029" y="5874687"/>
            <a:ext cx="815559" cy="937384"/>
            <a:chOff x="0" y="0"/>
            <a:chExt cx="815556" cy="937387"/>
          </a:xfrm>
        </p:grpSpPr>
        <p:sp>
          <p:nvSpPr>
            <p:cNvPr name="Freeform 8" id="8"/>
            <p:cNvSpPr/>
            <p:nvPr/>
          </p:nvSpPr>
          <p:spPr>
            <a:xfrm flipH="false" flipV="false" rot="0">
              <a:off x="337693" y="750189"/>
              <a:ext cx="301625" cy="111506"/>
            </a:xfrm>
            <a:custGeom>
              <a:avLst/>
              <a:gdLst/>
              <a:ahLst/>
              <a:cxnLst/>
              <a:rect r="r" b="b" t="t" l="l"/>
              <a:pathLst>
                <a:path h="111506" w="301625">
                  <a:moveTo>
                    <a:pt x="280035" y="13335"/>
                  </a:moveTo>
                  <a:cubicBezTo>
                    <a:pt x="301625" y="47625"/>
                    <a:pt x="278384" y="70358"/>
                    <a:pt x="246888" y="87376"/>
                  </a:cubicBezTo>
                  <a:cubicBezTo>
                    <a:pt x="202184" y="111506"/>
                    <a:pt x="90297" y="102362"/>
                    <a:pt x="51689" y="79756"/>
                  </a:cubicBezTo>
                  <a:cubicBezTo>
                    <a:pt x="16256" y="59055"/>
                    <a:pt x="0" y="27813"/>
                    <a:pt x="16256" y="0"/>
                  </a:cubicBezTo>
                </a:path>
              </a:pathLst>
            </a:custGeom>
            <a:solidFill>
              <a:srgbClr val="FFFFFF"/>
            </a:solidFill>
          </p:spPr>
        </p:sp>
        <p:sp>
          <p:nvSpPr>
            <p:cNvPr name="Freeform 9" id="9"/>
            <p:cNvSpPr/>
            <p:nvPr/>
          </p:nvSpPr>
          <p:spPr>
            <a:xfrm flipH="false" flipV="false" rot="0">
              <a:off x="322834" y="738632"/>
              <a:ext cx="329057" cy="124587"/>
            </a:xfrm>
            <a:custGeom>
              <a:avLst/>
              <a:gdLst/>
              <a:ahLst/>
              <a:cxnLst/>
              <a:rect r="r" b="b" t="t" l="l"/>
              <a:pathLst>
                <a:path h="124587" w="329057">
                  <a:moveTo>
                    <a:pt x="30988" y="0"/>
                  </a:moveTo>
                  <a:cubicBezTo>
                    <a:pt x="27051" y="0"/>
                    <a:pt x="23241" y="2032"/>
                    <a:pt x="21082" y="5715"/>
                  </a:cubicBezTo>
                  <a:cubicBezTo>
                    <a:pt x="0" y="41910"/>
                    <a:pt x="23368" y="79248"/>
                    <a:pt x="60706" y="101092"/>
                  </a:cubicBezTo>
                  <a:cubicBezTo>
                    <a:pt x="84963" y="115316"/>
                    <a:pt x="134747" y="124587"/>
                    <a:pt x="181737" y="124587"/>
                  </a:cubicBezTo>
                  <a:cubicBezTo>
                    <a:pt x="215011" y="124587"/>
                    <a:pt x="246888" y="119888"/>
                    <a:pt x="267208" y="108966"/>
                  </a:cubicBezTo>
                  <a:lnTo>
                    <a:pt x="267208" y="108966"/>
                  </a:lnTo>
                  <a:cubicBezTo>
                    <a:pt x="271018" y="106934"/>
                    <a:pt x="274701" y="104775"/>
                    <a:pt x="278257" y="102489"/>
                  </a:cubicBezTo>
                  <a:cubicBezTo>
                    <a:pt x="305816" y="85217"/>
                    <a:pt x="329057" y="57531"/>
                    <a:pt x="304673" y="18669"/>
                  </a:cubicBezTo>
                  <a:cubicBezTo>
                    <a:pt x="302514" y="15240"/>
                    <a:pt x="298831" y="13335"/>
                    <a:pt x="295021" y="13335"/>
                  </a:cubicBezTo>
                  <a:cubicBezTo>
                    <a:pt x="292989" y="13335"/>
                    <a:pt x="290830" y="13843"/>
                    <a:pt x="288925" y="15113"/>
                  </a:cubicBezTo>
                  <a:cubicBezTo>
                    <a:pt x="283591" y="18542"/>
                    <a:pt x="281940" y="25527"/>
                    <a:pt x="285369" y="30861"/>
                  </a:cubicBezTo>
                  <a:cubicBezTo>
                    <a:pt x="299212" y="52832"/>
                    <a:pt x="290449" y="67691"/>
                    <a:pt x="266192" y="83058"/>
                  </a:cubicBezTo>
                  <a:cubicBezTo>
                    <a:pt x="263144" y="84963"/>
                    <a:pt x="259842" y="86868"/>
                    <a:pt x="256413" y="88773"/>
                  </a:cubicBezTo>
                  <a:cubicBezTo>
                    <a:pt x="239776" y="97790"/>
                    <a:pt x="211836" y="101600"/>
                    <a:pt x="182118" y="101600"/>
                  </a:cubicBezTo>
                  <a:cubicBezTo>
                    <a:pt x="139573" y="101600"/>
                    <a:pt x="93472" y="93599"/>
                    <a:pt x="72390" y="81280"/>
                  </a:cubicBezTo>
                  <a:lnTo>
                    <a:pt x="72390" y="81280"/>
                  </a:lnTo>
                  <a:cubicBezTo>
                    <a:pt x="38735" y="61595"/>
                    <a:pt x="29845" y="36449"/>
                    <a:pt x="41021" y="17272"/>
                  </a:cubicBezTo>
                  <a:cubicBezTo>
                    <a:pt x="44196" y="11811"/>
                    <a:pt x="42418" y="4826"/>
                    <a:pt x="36957" y="1651"/>
                  </a:cubicBezTo>
                  <a:cubicBezTo>
                    <a:pt x="35179" y="635"/>
                    <a:pt x="33147" y="127"/>
                    <a:pt x="31242" y="127"/>
                  </a:cubicBezTo>
                  <a:close/>
                </a:path>
              </a:pathLst>
            </a:custGeom>
            <a:solidFill>
              <a:srgbClr val="000000"/>
            </a:solidFill>
          </p:spPr>
        </p:sp>
        <p:sp>
          <p:nvSpPr>
            <p:cNvPr name="Freeform 10" id="10"/>
            <p:cNvSpPr/>
            <p:nvPr/>
          </p:nvSpPr>
          <p:spPr>
            <a:xfrm flipH="false" flipV="false" rot="0">
              <a:off x="62230" y="78232"/>
              <a:ext cx="678307" cy="707136"/>
            </a:xfrm>
            <a:custGeom>
              <a:avLst/>
              <a:gdLst/>
              <a:ahLst/>
              <a:cxnLst/>
              <a:rect r="r" b="b" t="t" l="l"/>
              <a:pathLst>
                <a:path h="707136" w="678307">
                  <a:moveTo>
                    <a:pt x="368681" y="0"/>
                  </a:moveTo>
                  <a:cubicBezTo>
                    <a:pt x="322453" y="0"/>
                    <a:pt x="260350" y="48514"/>
                    <a:pt x="264287" y="144399"/>
                  </a:cubicBezTo>
                  <a:cubicBezTo>
                    <a:pt x="267462" y="221996"/>
                    <a:pt x="303403" y="352044"/>
                    <a:pt x="261239" y="455295"/>
                  </a:cubicBezTo>
                  <a:cubicBezTo>
                    <a:pt x="213995" y="416560"/>
                    <a:pt x="167386" y="390144"/>
                    <a:pt x="125984" y="390144"/>
                  </a:cubicBezTo>
                  <a:cubicBezTo>
                    <a:pt x="89154" y="390144"/>
                    <a:pt x="56261" y="411099"/>
                    <a:pt x="30353" y="463042"/>
                  </a:cubicBezTo>
                  <a:lnTo>
                    <a:pt x="30353" y="463042"/>
                  </a:lnTo>
                  <a:cubicBezTo>
                    <a:pt x="0" y="524002"/>
                    <a:pt x="126746" y="547497"/>
                    <a:pt x="163068" y="551434"/>
                  </a:cubicBezTo>
                  <a:cubicBezTo>
                    <a:pt x="206629" y="556133"/>
                    <a:pt x="273431" y="675132"/>
                    <a:pt x="349250" y="696214"/>
                  </a:cubicBezTo>
                  <a:cubicBezTo>
                    <a:pt x="372745" y="702691"/>
                    <a:pt x="409067" y="707136"/>
                    <a:pt x="445516" y="707136"/>
                  </a:cubicBezTo>
                  <a:cubicBezTo>
                    <a:pt x="488950" y="707136"/>
                    <a:pt x="532511" y="700786"/>
                    <a:pt x="554101" y="684149"/>
                  </a:cubicBezTo>
                  <a:cubicBezTo>
                    <a:pt x="622046" y="631571"/>
                    <a:pt x="655701" y="564896"/>
                    <a:pt x="669925" y="483108"/>
                  </a:cubicBezTo>
                  <a:cubicBezTo>
                    <a:pt x="675005" y="454025"/>
                    <a:pt x="678307" y="420624"/>
                    <a:pt x="673608" y="394081"/>
                  </a:cubicBezTo>
                  <a:cubicBezTo>
                    <a:pt x="653542" y="280797"/>
                    <a:pt x="587375" y="282067"/>
                    <a:pt x="561721" y="278511"/>
                  </a:cubicBezTo>
                  <a:cubicBezTo>
                    <a:pt x="548259" y="237744"/>
                    <a:pt x="506984" y="207010"/>
                    <a:pt x="450723" y="207010"/>
                  </a:cubicBezTo>
                  <a:cubicBezTo>
                    <a:pt x="439039" y="207010"/>
                    <a:pt x="426720" y="208280"/>
                    <a:pt x="413893" y="211201"/>
                  </a:cubicBezTo>
                  <a:cubicBezTo>
                    <a:pt x="412115" y="150368"/>
                    <a:pt x="413258" y="112776"/>
                    <a:pt x="417195" y="55118"/>
                  </a:cubicBezTo>
                  <a:cubicBezTo>
                    <a:pt x="419608" y="18415"/>
                    <a:pt x="397256" y="254"/>
                    <a:pt x="368935" y="254"/>
                  </a:cubicBezTo>
                  <a:close/>
                </a:path>
              </a:pathLst>
            </a:custGeom>
            <a:solidFill>
              <a:srgbClr val="FFFFFF"/>
            </a:solidFill>
          </p:spPr>
        </p:sp>
        <p:sp>
          <p:nvSpPr>
            <p:cNvPr name="Freeform 11" id="11"/>
            <p:cNvSpPr/>
            <p:nvPr/>
          </p:nvSpPr>
          <p:spPr>
            <a:xfrm flipH="false" flipV="false" rot="0">
              <a:off x="63881" y="66675"/>
              <a:ext cx="688340" cy="730123"/>
            </a:xfrm>
            <a:custGeom>
              <a:avLst/>
              <a:gdLst/>
              <a:ahLst/>
              <a:cxnLst/>
              <a:rect r="r" b="b" t="t" l="l"/>
              <a:pathLst>
                <a:path h="730123" w="688340">
                  <a:moveTo>
                    <a:pt x="367157" y="22987"/>
                  </a:moveTo>
                  <a:cubicBezTo>
                    <a:pt x="368300" y="22987"/>
                    <a:pt x="369443" y="22987"/>
                    <a:pt x="370586" y="23114"/>
                  </a:cubicBezTo>
                  <a:cubicBezTo>
                    <a:pt x="390652" y="24511"/>
                    <a:pt x="405765" y="37211"/>
                    <a:pt x="403860" y="65659"/>
                  </a:cubicBezTo>
                  <a:cubicBezTo>
                    <a:pt x="399923" y="123698"/>
                    <a:pt x="398780" y="161544"/>
                    <a:pt x="400558" y="222885"/>
                  </a:cubicBezTo>
                  <a:cubicBezTo>
                    <a:pt x="400685" y="226314"/>
                    <a:pt x="402209" y="229489"/>
                    <a:pt x="405003" y="231648"/>
                  </a:cubicBezTo>
                  <a:cubicBezTo>
                    <a:pt x="407035" y="233172"/>
                    <a:pt x="409575" y="234061"/>
                    <a:pt x="412115" y="234061"/>
                  </a:cubicBezTo>
                  <a:cubicBezTo>
                    <a:pt x="412877" y="234061"/>
                    <a:pt x="413766" y="233934"/>
                    <a:pt x="414528" y="233807"/>
                  </a:cubicBezTo>
                  <a:cubicBezTo>
                    <a:pt x="426593" y="231140"/>
                    <a:pt x="438150" y="229870"/>
                    <a:pt x="448945" y="229870"/>
                  </a:cubicBezTo>
                  <a:cubicBezTo>
                    <a:pt x="501015" y="229870"/>
                    <a:pt x="537337" y="258318"/>
                    <a:pt x="549021" y="293624"/>
                  </a:cubicBezTo>
                  <a:cubicBezTo>
                    <a:pt x="550418" y="297815"/>
                    <a:pt x="553974" y="300736"/>
                    <a:pt x="558292" y="301371"/>
                  </a:cubicBezTo>
                  <a:cubicBezTo>
                    <a:pt x="560324" y="301625"/>
                    <a:pt x="562610" y="301879"/>
                    <a:pt x="564769" y="302133"/>
                  </a:cubicBezTo>
                  <a:cubicBezTo>
                    <a:pt x="590931" y="305054"/>
                    <a:pt x="643001" y="309372"/>
                    <a:pt x="660400" y="407543"/>
                  </a:cubicBezTo>
                  <a:cubicBezTo>
                    <a:pt x="664718" y="432181"/>
                    <a:pt x="661670" y="463931"/>
                    <a:pt x="656717" y="492633"/>
                  </a:cubicBezTo>
                  <a:lnTo>
                    <a:pt x="656717" y="492633"/>
                  </a:lnTo>
                  <a:cubicBezTo>
                    <a:pt x="642874" y="572262"/>
                    <a:pt x="610489" y="636143"/>
                    <a:pt x="545211" y="686562"/>
                  </a:cubicBezTo>
                  <a:cubicBezTo>
                    <a:pt x="526161" y="701294"/>
                    <a:pt x="485140" y="707136"/>
                    <a:pt x="443484" y="707136"/>
                  </a:cubicBezTo>
                  <a:cubicBezTo>
                    <a:pt x="408813" y="707136"/>
                    <a:pt x="373634" y="703072"/>
                    <a:pt x="350393" y="696595"/>
                  </a:cubicBezTo>
                  <a:lnTo>
                    <a:pt x="350393" y="696595"/>
                  </a:lnTo>
                  <a:cubicBezTo>
                    <a:pt x="312801" y="686181"/>
                    <a:pt x="276479" y="648589"/>
                    <a:pt x="242062" y="612521"/>
                  </a:cubicBezTo>
                  <a:cubicBezTo>
                    <a:pt x="215773" y="584962"/>
                    <a:pt x="187452" y="554228"/>
                    <a:pt x="162306" y="551434"/>
                  </a:cubicBezTo>
                  <a:cubicBezTo>
                    <a:pt x="143002" y="549402"/>
                    <a:pt x="97917" y="541528"/>
                    <a:pt x="66294" y="525780"/>
                  </a:cubicBezTo>
                  <a:cubicBezTo>
                    <a:pt x="38862" y="512191"/>
                    <a:pt x="29591" y="497586"/>
                    <a:pt x="38608" y="479552"/>
                  </a:cubicBezTo>
                  <a:cubicBezTo>
                    <a:pt x="38608" y="479425"/>
                    <a:pt x="38735" y="479298"/>
                    <a:pt x="38735" y="479298"/>
                  </a:cubicBezTo>
                  <a:lnTo>
                    <a:pt x="38735" y="479298"/>
                  </a:lnTo>
                  <a:cubicBezTo>
                    <a:pt x="45339" y="466090"/>
                    <a:pt x="52324" y="455168"/>
                    <a:pt x="59563" y="446278"/>
                  </a:cubicBezTo>
                  <a:cubicBezTo>
                    <a:pt x="78359" y="423418"/>
                    <a:pt x="100076" y="413131"/>
                    <a:pt x="124460" y="413131"/>
                  </a:cubicBezTo>
                  <a:cubicBezTo>
                    <a:pt x="161417" y="413131"/>
                    <a:pt x="204470" y="436753"/>
                    <a:pt x="251968" y="475615"/>
                  </a:cubicBezTo>
                  <a:cubicBezTo>
                    <a:pt x="254000" y="477266"/>
                    <a:pt x="256667" y="478155"/>
                    <a:pt x="259207" y="478155"/>
                  </a:cubicBezTo>
                  <a:cubicBezTo>
                    <a:pt x="260096" y="478155"/>
                    <a:pt x="261112" y="478028"/>
                    <a:pt x="262001" y="477774"/>
                  </a:cubicBezTo>
                  <a:cubicBezTo>
                    <a:pt x="265557" y="476885"/>
                    <a:pt x="268351" y="474345"/>
                    <a:pt x="269748" y="471043"/>
                  </a:cubicBezTo>
                  <a:cubicBezTo>
                    <a:pt x="288798" y="424307"/>
                    <a:pt x="292481" y="372872"/>
                    <a:pt x="290449" y="323977"/>
                  </a:cubicBezTo>
                  <a:cubicBezTo>
                    <a:pt x="289052" y="288798"/>
                    <a:pt x="284607" y="254381"/>
                    <a:pt x="280670" y="223647"/>
                  </a:cubicBezTo>
                  <a:cubicBezTo>
                    <a:pt x="277368" y="197739"/>
                    <a:pt x="274447" y="174752"/>
                    <a:pt x="273685" y="155321"/>
                  </a:cubicBezTo>
                  <a:lnTo>
                    <a:pt x="273685" y="155321"/>
                  </a:lnTo>
                  <a:cubicBezTo>
                    <a:pt x="273431" y="148209"/>
                    <a:pt x="273431" y="141351"/>
                    <a:pt x="273939" y="134874"/>
                  </a:cubicBezTo>
                  <a:cubicBezTo>
                    <a:pt x="279019" y="58293"/>
                    <a:pt x="331089" y="22860"/>
                    <a:pt x="366776" y="22860"/>
                  </a:cubicBezTo>
                  <a:close/>
                  <a:moveTo>
                    <a:pt x="367030" y="0"/>
                  </a:moveTo>
                  <a:cubicBezTo>
                    <a:pt x="317500" y="0"/>
                    <a:pt x="257302" y="46990"/>
                    <a:pt x="251460" y="133350"/>
                  </a:cubicBezTo>
                  <a:cubicBezTo>
                    <a:pt x="250952" y="140716"/>
                    <a:pt x="250825" y="148336"/>
                    <a:pt x="251206" y="156337"/>
                  </a:cubicBezTo>
                  <a:cubicBezTo>
                    <a:pt x="252095" y="177038"/>
                    <a:pt x="255143" y="201168"/>
                    <a:pt x="258445" y="226695"/>
                  </a:cubicBezTo>
                  <a:cubicBezTo>
                    <a:pt x="262382" y="257556"/>
                    <a:pt x="266700" y="290957"/>
                    <a:pt x="268097" y="324993"/>
                  </a:cubicBezTo>
                  <a:cubicBezTo>
                    <a:pt x="269875" y="367030"/>
                    <a:pt x="267081" y="409321"/>
                    <a:pt x="254381" y="447929"/>
                  </a:cubicBezTo>
                  <a:cubicBezTo>
                    <a:pt x="211074" y="414528"/>
                    <a:pt x="165735" y="390017"/>
                    <a:pt x="123825" y="390017"/>
                  </a:cubicBezTo>
                  <a:cubicBezTo>
                    <a:pt x="94361" y="390017"/>
                    <a:pt x="66421" y="402209"/>
                    <a:pt x="42164" y="431800"/>
                  </a:cubicBezTo>
                  <a:cubicBezTo>
                    <a:pt x="33655" y="442214"/>
                    <a:pt x="25654" y="454787"/>
                    <a:pt x="18415" y="469392"/>
                  </a:cubicBezTo>
                  <a:cubicBezTo>
                    <a:pt x="18415" y="469519"/>
                    <a:pt x="18288" y="469646"/>
                    <a:pt x="18288" y="469773"/>
                  </a:cubicBezTo>
                  <a:lnTo>
                    <a:pt x="18288" y="469773"/>
                  </a:lnTo>
                  <a:cubicBezTo>
                    <a:pt x="0" y="506984"/>
                    <a:pt x="28067" y="532257"/>
                    <a:pt x="56388" y="546481"/>
                  </a:cubicBezTo>
                  <a:cubicBezTo>
                    <a:pt x="91694" y="564007"/>
                    <a:pt x="139954" y="572135"/>
                    <a:pt x="160147" y="574294"/>
                  </a:cubicBezTo>
                  <a:lnTo>
                    <a:pt x="160147" y="574294"/>
                  </a:lnTo>
                  <a:cubicBezTo>
                    <a:pt x="174752" y="575818"/>
                    <a:pt x="195834" y="596900"/>
                    <a:pt x="225806" y="628396"/>
                  </a:cubicBezTo>
                  <a:cubicBezTo>
                    <a:pt x="258572" y="662813"/>
                    <a:pt x="299466" y="706247"/>
                    <a:pt x="344551" y="718693"/>
                  </a:cubicBezTo>
                  <a:cubicBezTo>
                    <a:pt x="368173" y="725297"/>
                    <a:pt x="405892" y="730123"/>
                    <a:pt x="444119" y="730123"/>
                  </a:cubicBezTo>
                  <a:cubicBezTo>
                    <a:pt x="489458" y="730123"/>
                    <a:pt x="535432" y="723392"/>
                    <a:pt x="559562" y="704723"/>
                  </a:cubicBezTo>
                  <a:lnTo>
                    <a:pt x="559562" y="704723"/>
                  </a:lnTo>
                  <a:cubicBezTo>
                    <a:pt x="630174" y="650113"/>
                    <a:pt x="665099" y="580644"/>
                    <a:pt x="679577" y="496570"/>
                  </a:cubicBezTo>
                  <a:cubicBezTo>
                    <a:pt x="684657" y="467233"/>
                    <a:pt x="688340" y="432308"/>
                    <a:pt x="683260" y="403606"/>
                  </a:cubicBezTo>
                  <a:lnTo>
                    <a:pt x="683260" y="403606"/>
                  </a:lnTo>
                  <a:cubicBezTo>
                    <a:pt x="663575" y="292481"/>
                    <a:pt x="600202" y="283083"/>
                    <a:pt x="568325" y="279527"/>
                  </a:cubicBezTo>
                  <a:cubicBezTo>
                    <a:pt x="550799" y="236982"/>
                    <a:pt x="506349" y="207137"/>
                    <a:pt x="448818" y="207137"/>
                  </a:cubicBezTo>
                  <a:cubicBezTo>
                    <a:pt x="440563" y="207137"/>
                    <a:pt x="432054" y="207772"/>
                    <a:pt x="423291" y="209042"/>
                  </a:cubicBezTo>
                  <a:cubicBezTo>
                    <a:pt x="422021" y="156210"/>
                    <a:pt x="423291" y="120396"/>
                    <a:pt x="426847" y="67310"/>
                  </a:cubicBezTo>
                  <a:lnTo>
                    <a:pt x="426847" y="67310"/>
                  </a:lnTo>
                  <a:cubicBezTo>
                    <a:pt x="429641" y="26162"/>
                    <a:pt x="404749" y="2540"/>
                    <a:pt x="372237" y="381"/>
                  </a:cubicBezTo>
                  <a:cubicBezTo>
                    <a:pt x="370586" y="254"/>
                    <a:pt x="368808" y="254"/>
                    <a:pt x="367157" y="254"/>
                  </a:cubicBezTo>
                  <a:close/>
                </a:path>
              </a:pathLst>
            </a:custGeom>
            <a:solidFill>
              <a:srgbClr val="000000"/>
            </a:solidFill>
          </p:spPr>
        </p:sp>
        <p:sp>
          <p:nvSpPr>
            <p:cNvPr name="Freeform 12" id="12"/>
            <p:cNvSpPr/>
            <p:nvPr/>
          </p:nvSpPr>
          <p:spPr>
            <a:xfrm flipH="false" flipV="false" rot="0">
              <a:off x="464312" y="274574"/>
              <a:ext cx="43561" cy="157988"/>
            </a:xfrm>
            <a:custGeom>
              <a:avLst/>
              <a:gdLst/>
              <a:ahLst/>
              <a:cxnLst/>
              <a:rect r="r" b="b" t="t" l="l"/>
              <a:pathLst>
                <a:path h="157988" w="43561">
                  <a:moveTo>
                    <a:pt x="127" y="10922"/>
                  </a:moveTo>
                  <a:cubicBezTo>
                    <a:pt x="1397" y="68961"/>
                    <a:pt x="8890" y="114046"/>
                    <a:pt x="43561" y="157988"/>
                  </a:cubicBezTo>
                  <a:cubicBezTo>
                    <a:pt x="28702" y="121031"/>
                    <a:pt x="22479" y="46990"/>
                    <a:pt x="22606" y="0"/>
                  </a:cubicBezTo>
                  <a:lnTo>
                    <a:pt x="0" y="10795"/>
                  </a:lnTo>
                  <a:lnTo>
                    <a:pt x="0" y="10795"/>
                  </a:lnTo>
                  <a:close/>
                </a:path>
              </a:pathLst>
            </a:custGeom>
            <a:solidFill>
              <a:srgbClr val="000000"/>
            </a:solidFill>
          </p:spPr>
        </p:sp>
        <p:sp>
          <p:nvSpPr>
            <p:cNvPr name="Freeform 13" id="13"/>
            <p:cNvSpPr/>
            <p:nvPr/>
          </p:nvSpPr>
          <p:spPr>
            <a:xfrm flipH="false" flipV="false" rot="0">
              <a:off x="610997" y="345694"/>
              <a:ext cx="41656" cy="94107"/>
            </a:xfrm>
            <a:custGeom>
              <a:avLst/>
              <a:gdLst/>
              <a:ahLst/>
              <a:cxnLst/>
              <a:rect r="r" b="b" t="t" l="l"/>
              <a:pathLst>
                <a:path h="94107" w="41656">
                  <a:moveTo>
                    <a:pt x="21209" y="0"/>
                  </a:moveTo>
                  <a:lnTo>
                    <a:pt x="0" y="8890"/>
                  </a:lnTo>
                  <a:cubicBezTo>
                    <a:pt x="11430" y="40259"/>
                    <a:pt x="24003" y="75565"/>
                    <a:pt x="41656" y="94107"/>
                  </a:cubicBezTo>
                  <a:cubicBezTo>
                    <a:pt x="35306" y="79502"/>
                    <a:pt x="28702" y="26416"/>
                    <a:pt x="21209" y="0"/>
                  </a:cubicBezTo>
                  <a:lnTo>
                    <a:pt x="21209" y="0"/>
                  </a:lnTo>
                  <a:close/>
                </a:path>
              </a:pathLst>
            </a:custGeom>
            <a:solidFill>
              <a:srgbClr val="000000"/>
            </a:solidFill>
          </p:spPr>
        </p:sp>
        <p:sp>
          <p:nvSpPr>
            <p:cNvPr name="Freeform 14" id="14"/>
            <p:cNvSpPr/>
            <p:nvPr/>
          </p:nvSpPr>
          <p:spPr>
            <a:xfrm flipH="false" flipV="false" rot="0">
              <a:off x="569722" y="616077"/>
              <a:ext cx="62357" cy="121920"/>
            </a:xfrm>
            <a:custGeom>
              <a:avLst/>
              <a:gdLst/>
              <a:ahLst/>
              <a:cxnLst/>
              <a:rect r="r" b="b" t="t" l="l"/>
              <a:pathLst>
                <a:path h="121920" w="62357">
                  <a:moveTo>
                    <a:pt x="2794" y="103759"/>
                  </a:moveTo>
                  <a:cubicBezTo>
                    <a:pt x="22733" y="64262"/>
                    <a:pt x="27813" y="46228"/>
                    <a:pt x="33020" y="27940"/>
                  </a:cubicBezTo>
                  <a:cubicBezTo>
                    <a:pt x="34671" y="22098"/>
                    <a:pt x="36449" y="16002"/>
                    <a:pt x="38608" y="9271"/>
                  </a:cubicBezTo>
                  <a:cubicBezTo>
                    <a:pt x="40513" y="3302"/>
                    <a:pt x="46990" y="0"/>
                    <a:pt x="53086" y="1905"/>
                  </a:cubicBezTo>
                  <a:cubicBezTo>
                    <a:pt x="59182" y="3810"/>
                    <a:pt x="62357" y="10287"/>
                    <a:pt x="60452" y="16383"/>
                  </a:cubicBezTo>
                  <a:cubicBezTo>
                    <a:pt x="58420" y="22606"/>
                    <a:pt x="56769" y="28321"/>
                    <a:pt x="55118" y="34163"/>
                  </a:cubicBezTo>
                  <a:cubicBezTo>
                    <a:pt x="49657" y="53467"/>
                    <a:pt x="44069" y="72898"/>
                    <a:pt x="23241" y="114046"/>
                  </a:cubicBezTo>
                  <a:cubicBezTo>
                    <a:pt x="20447" y="119634"/>
                    <a:pt x="13462" y="121920"/>
                    <a:pt x="7874" y="119126"/>
                  </a:cubicBezTo>
                  <a:cubicBezTo>
                    <a:pt x="2286" y="116332"/>
                    <a:pt x="0" y="109347"/>
                    <a:pt x="2794" y="103759"/>
                  </a:cubicBezTo>
                  <a:close/>
                </a:path>
              </a:pathLst>
            </a:custGeom>
            <a:solidFill>
              <a:srgbClr val="000000"/>
            </a:solidFill>
          </p:spPr>
        </p:sp>
        <p:sp>
          <p:nvSpPr>
            <p:cNvPr name="Freeform 15" id="15"/>
            <p:cNvSpPr/>
            <p:nvPr/>
          </p:nvSpPr>
          <p:spPr>
            <a:xfrm flipH="false" flipV="false" rot="0">
              <a:off x="517144" y="572897"/>
              <a:ext cx="45720" cy="164465"/>
            </a:xfrm>
            <a:custGeom>
              <a:avLst/>
              <a:gdLst/>
              <a:ahLst/>
              <a:cxnLst/>
              <a:rect r="r" b="b" t="t" l="l"/>
              <a:pathLst>
                <a:path h="164465" w="45720">
                  <a:moveTo>
                    <a:pt x="1524" y="149479"/>
                  </a:moveTo>
                  <a:cubicBezTo>
                    <a:pt x="11938" y="102870"/>
                    <a:pt x="15240" y="73406"/>
                    <a:pt x="18415" y="43688"/>
                  </a:cubicBezTo>
                  <a:cubicBezTo>
                    <a:pt x="19558" y="33020"/>
                    <a:pt x="20828" y="22225"/>
                    <a:pt x="22225" y="10668"/>
                  </a:cubicBezTo>
                  <a:cubicBezTo>
                    <a:pt x="22987" y="4445"/>
                    <a:pt x="28829" y="0"/>
                    <a:pt x="35052" y="762"/>
                  </a:cubicBezTo>
                  <a:cubicBezTo>
                    <a:pt x="41275" y="1524"/>
                    <a:pt x="45720" y="7366"/>
                    <a:pt x="44958" y="13589"/>
                  </a:cubicBezTo>
                  <a:cubicBezTo>
                    <a:pt x="43434" y="24892"/>
                    <a:pt x="42291" y="35433"/>
                    <a:pt x="41148" y="46101"/>
                  </a:cubicBezTo>
                  <a:cubicBezTo>
                    <a:pt x="37846" y="76200"/>
                    <a:pt x="34544" y="106553"/>
                    <a:pt x="23749" y="154432"/>
                  </a:cubicBezTo>
                  <a:cubicBezTo>
                    <a:pt x="22352" y="160655"/>
                    <a:pt x="16256" y="164465"/>
                    <a:pt x="10033" y="163068"/>
                  </a:cubicBezTo>
                  <a:cubicBezTo>
                    <a:pt x="3810" y="161671"/>
                    <a:pt x="0" y="155575"/>
                    <a:pt x="1397" y="149352"/>
                  </a:cubicBezTo>
                  <a:close/>
                </a:path>
              </a:pathLst>
            </a:custGeom>
            <a:solidFill>
              <a:srgbClr val="000000"/>
            </a:solidFill>
          </p:spPr>
        </p:sp>
        <p:sp>
          <p:nvSpPr>
            <p:cNvPr name="Freeform 16" id="16"/>
            <p:cNvSpPr/>
            <p:nvPr/>
          </p:nvSpPr>
          <p:spPr>
            <a:xfrm flipH="false" flipV="false" rot="0">
              <a:off x="454914" y="616331"/>
              <a:ext cx="26416" cy="118999"/>
            </a:xfrm>
            <a:custGeom>
              <a:avLst/>
              <a:gdLst/>
              <a:ahLst/>
              <a:cxnLst/>
              <a:rect r="r" b="b" t="t" l="l"/>
              <a:pathLst>
                <a:path h="118999" w="26416">
                  <a:moveTo>
                    <a:pt x="508" y="106045"/>
                  </a:moveTo>
                  <a:cubicBezTo>
                    <a:pt x="3429" y="72263"/>
                    <a:pt x="2794" y="52070"/>
                    <a:pt x="2286" y="31496"/>
                  </a:cubicBezTo>
                  <a:cubicBezTo>
                    <a:pt x="2032" y="25019"/>
                    <a:pt x="1905" y="18542"/>
                    <a:pt x="1778" y="11557"/>
                  </a:cubicBezTo>
                  <a:cubicBezTo>
                    <a:pt x="1651" y="5207"/>
                    <a:pt x="6731" y="0"/>
                    <a:pt x="13081" y="0"/>
                  </a:cubicBezTo>
                  <a:cubicBezTo>
                    <a:pt x="19431" y="0"/>
                    <a:pt x="24638" y="4953"/>
                    <a:pt x="24638" y="11303"/>
                  </a:cubicBezTo>
                  <a:cubicBezTo>
                    <a:pt x="24765" y="18034"/>
                    <a:pt x="24892" y="24384"/>
                    <a:pt x="25146" y="30861"/>
                  </a:cubicBezTo>
                  <a:cubicBezTo>
                    <a:pt x="25781" y="51689"/>
                    <a:pt x="26416" y="73025"/>
                    <a:pt x="23368" y="108077"/>
                  </a:cubicBezTo>
                  <a:cubicBezTo>
                    <a:pt x="22860" y="114427"/>
                    <a:pt x="17272" y="118999"/>
                    <a:pt x="10922" y="118491"/>
                  </a:cubicBezTo>
                  <a:cubicBezTo>
                    <a:pt x="4572" y="117983"/>
                    <a:pt x="0" y="112395"/>
                    <a:pt x="508" y="106045"/>
                  </a:cubicBezTo>
                  <a:close/>
                </a:path>
              </a:pathLst>
            </a:custGeom>
            <a:solidFill>
              <a:srgbClr val="000000"/>
            </a:solidFill>
          </p:spPr>
        </p:sp>
      </p:grpSp>
      <p:sp>
        <p:nvSpPr>
          <p:cNvPr name="Freeform 17" id="17"/>
          <p:cNvSpPr/>
          <p:nvPr/>
        </p:nvSpPr>
        <p:spPr>
          <a:xfrm flipH="false" flipV="false" rot="0">
            <a:off x="8413775" y="4281078"/>
            <a:ext cx="1384297" cy="1422397"/>
          </a:xfrm>
          <a:custGeom>
            <a:avLst/>
            <a:gdLst/>
            <a:ahLst/>
            <a:cxnLst/>
            <a:rect r="r" b="b" t="t" l="l"/>
            <a:pathLst>
              <a:path h="1422397" w="1384297">
                <a:moveTo>
                  <a:pt x="0" y="0"/>
                </a:moveTo>
                <a:lnTo>
                  <a:pt x="1384297" y="0"/>
                </a:lnTo>
                <a:lnTo>
                  <a:pt x="1384297" y="1422397"/>
                </a:lnTo>
                <a:lnTo>
                  <a:pt x="0" y="142239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8" id="18"/>
          <p:cNvSpPr txBox="true"/>
          <p:nvPr/>
        </p:nvSpPr>
        <p:spPr>
          <a:xfrm rot="0">
            <a:off x="360997" y="499882"/>
            <a:ext cx="8676513" cy="2288315"/>
          </a:xfrm>
          <a:prstGeom prst="rect">
            <a:avLst/>
          </a:prstGeom>
        </p:spPr>
        <p:txBody>
          <a:bodyPr anchor="t" rtlCol="false" tIns="0" lIns="0" bIns="0" rIns="0">
            <a:spAutoFit/>
          </a:bodyPr>
          <a:lstStyle/>
          <a:p>
            <a:pPr algn="l">
              <a:lnSpc>
                <a:spcPts val="3600"/>
              </a:lnSpc>
            </a:pPr>
            <a:r>
              <a:rPr lang="en-US" sz="2780" spc="139">
                <a:solidFill>
                  <a:srgbClr val="FFFFFF"/>
                </a:solidFill>
                <a:latin typeface="Raleway"/>
                <a:ea typeface="Raleway"/>
                <a:cs typeface="Raleway"/>
                <a:sym typeface="Raleway"/>
              </a:rPr>
              <a:t>During his life, </a:t>
            </a:r>
            <a:r>
              <a:rPr lang="en-US" sz="2780" spc="139">
                <a:solidFill>
                  <a:srgbClr val="FFFFFF"/>
                </a:solidFill>
                <a:latin typeface="Raleway"/>
                <a:ea typeface="Raleway"/>
                <a:cs typeface="Raleway"/>
                <a:sym typeface="Raleway"/>
                <a:hlinkClick r:id="rId5" tooltip="https://en.wikipedia.org/wiki/%C3%96tzi"/>
              </a:rPr>
              <a:t>Ötzi</a:t>
            </a:r>
            <a:r>
              <a:rPr lang="en-US" sz="2780" spc="139">
                <a:solidFill>
                  <a:srgbClr val="FFFFFF"/>
                </a:solidFill>
                <a:latin typeface="Raleway"/>
                <a:ea typeface="Raleway"/>
                <a:cs typeface="Raleway"/>
                <a:sym typeface="Raleway"/>
              </a:rPr>
              <a:t>'s joints, bones, and teeth were subjected to significant wear and tear. X-rays revealed that he had broken his ribs and nose, lacked wisdom teeth, and had scarred fingernails.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958600" y="-1299210"/>
            <a:ext cx="7207139" cy="8521075"/>
            <a:chOff x="0" y="0"/>
            <a:chExt cx="7207136" cy="8521065"/>
          </a:xfrm>
        </p:grpSpPr>
        <p:sp>
          <p:nvSpPr>
            <p:cNvPr name="Freeform 3" id="3"/>
            <p:cNvSpPr/>
            <p:nvPr/>
          </p:nvSpPr>
          <p:spPr>
            <a:xfrm flipH="false" flipV="false" rot="0">
              <a:off x="35814" y="1299210"/>
              <a:ext cx="5759196" cy="7221855"/>
            </a:xfrm>
            <a:custGeom>
              <a:avLst/>
              <a:gdLst/>
              <a:ahLst/>
              <a:cxnLst/>
              <a:rect r="r" b="b" t="t" l="l"/>
              <a:pathLst>
                <a:path h="7221855" w="5759196">
                  <a:moveTo>
                    <a:pt x="0" y="0"/>
                  </a:moveTo>
                  <a:lnTo>
                    <a:pt x="1391158" y="7221855"/>
                  </a:lnTo>
                  <a:lnTo>
                    <a:pt x="5759196" y="6380480"/>
                  </a:lnTo>
                  <a:lnTo>
                    <a:pt x="5759196" y="0"/>
                  </a:lnTo>
                  <a:close/>
                </a:path>
              </a:pathLst>
            </a:custGeom>
            <a:solidFill>
              <a:srgbClr val="EBEFFE"/>
            </a:solidFill>
          </p:spPr>
        </p:sp>
      </p:grpSp>
      <p:sp>
        <p:nvSpPr>
          <p:cNvPr name="Freeform 4" id="4"/>
          <p:cNvSpPr/>
          <p:nvPr/>
        </p:nvSpPr>
        <p:spPr>
          <a:xfrm flipH="false" flipV="false" rot="0">
            <a:off x="731520" y="273406"/>
            <a:ext cx="2352675" cy="3638550"/>
          </a:xfrm>
          <a:custGeom>
            <a:avLst/>
            <a:gdLst/>
            <a:ahLst/>
            <a:cxnLst/>
            <a:rect r="r" b="b" t="t" l="l"/>
            <a:pathLst>
              <a:path h="3638550" w="2352675">
                <a:moveTo>
                  <a:pt x="0" y="0"/>
                </a:moveTo>
                <a:lnTo>
                  <a:pt x="2352675" y="0"/>
                </a:lnTo>
                <a:lnTo>
                  <a:pt x="2352675" y="3638550"/>
                </a:lnTo>
                <a:lnTo>
                  <a:pt x="0" y="3638550"/>
                </a:lnTo>
                <a:lnTo>
                  <a:pt x="0" y="0"/>
                </a:lnTo>
                <a:close/>
              </a:path>
            </a:pathLst>
          </a:custGeom>
          <a:blipFill>
            <a:blip r:embed="rId2"/>
            <a:stretch>
              <a:fillRect l="0" t="0" r="0" b="0"/>
            </a:stretch>
          </a:blipFill>
        </p:spPr>
      </p:sp>
      <p:sp>
        <p:nvSpPr>
          <p:cNvPr name="Freeform 5" id="5"/>
          <p:cNvSpPr/>
          <p:nvPr/>
        </p:nvSpPr>
        <p:spPr>
          <a:xfrm flipH="false" flipV="false" rot="0">
            <a:off x="520351" y="4245864"/>
            <a:ext cx="3314700" cy="2847975"/>
          </a:xfrm>
          <a:custGeom>
            <a:avLst/>
            <a:gdLst/>
            <a:ahLst/>
            <a:cxnLst/>
            <a:rect r="r" b="b" t="t" l="l"/>
            <a:pathLst>
              <a:path h="2847975" w="3314700">
                <a:moveTo>
                  <a:pt x="0" y="0"/>
                </a:moveTo>
                <a:lnTo>
                  <a:pt x="3314700" y="0"/>
                </a:lnTo>
                <a:lnTo>
                  <a:pt x="3314700" y="2847975"/>
                </a:lnTo>
                <a:lnTo>
                  <a:pt x="0" y="2847975"/>
                </a:lnTo>
                <a:lnTo>
                  <a:pt x="0" y="0"/>
                </a:lnTo>
                <a:close/>
              </a:path>
            </a:pathLst>
          </a:custGeom>
          <a:blipFill>
            <a:blip r:embed="rId3"/>
            <a:stretch>
              <a:fillRect l="0" t="0" r="0" b="0"/>
            </a:stretch>
          </a:blipFill>
        </p:spPr>
      </p:sp>
      <p:sp>
        <p:nvSpPr>
          <p:cNvPr name="TextBox 6" id="6"/>
          <p:cNvSpPr txBox="true"/>
          <p:nvPr/>
        </p:nvSpPr>
        <p:spPr>
          <a:xfrm rot="0">
            <a:off x="5147729" y="719242"/>
            <a:ext cx="4382872" cy="5718715"/>
          </a:xfrm>
          <a:prstGeom prst="rect">
            <a:avLst/>
          </a:prstGeom>
        </p:spPr>
        <p:txBody>
          <a:bodyPr anchor="t" rtlCol="false" tIns="0" lIns="0" bIns="0" rIns="0">
            <a:spAutoFit/>
          </a:bodyPr>
          <a:lstStyle/>
          <a:p>
            <a:pPr algn="l">
              <a:lnSpc>
                <a:spcPts val="4500"/>
              </a:lnSpc>
            </a:pPr>
            <a:r>
              <a:rPr lang="en-US" sz="3480" spc="174">
                <a:solidFill>
                  <a:srgbClr val="364182"/>
                </a:solidFill>
                <a:latin typeface="Raleway"/>
                <a:ea typeface="Raleway"/>
                <a:cs typeface="Raleway"/>
                <a:sym typeface="Raleway"/>
                <a:hlinkClick r:id="rId4" tooltip="https://en.wikipedia.org/wiki/%C3%96tzi"/>
              </a:rPr>
              <a:t>Ötzi </a:t>
            </a:r>
            <a:r>
              <a:rPr lang="en-US" sz="3480" spc="174">
                <a:solidFill>
                  <a:srgbClr val="364182"/>
                </a:solidFill>
                <a:latin typeface="Raleway"/>
                <a:ea typeface="Raleway"/>
                <a:cs typeface="Raleway"/>
                <a:sym typeface="Raleway"/>
              </a:rPr>
              <a:t>s body is covered with 61 tattoos made from small cuts and crushed charcoal. They're near worn joints like his lower back, rib cage, wrist, ankles, and knees.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763547" y="-874890"/>
            <a:ext cx="7207139" cy="8521065"/>
            <a:chOff x="0" y="0"/>
            <a:chExt cx="7207136" cy="8521065"/>
          </a:xfrm>
        </p:grpSpPr>
        <p:sp>
          <p:nvSpPr>
            <p:cNvPr name="Freeform 3" id="3"/>
            <p:cNvSpPr/>
            <p:nvPr/>
          </p:nvSpPr>
          <p:spPr>
            <a:xfrm flipH="false" flipV="false" rot="0">
              <a:off x="0" y="874903"/>
              <a:ext cx="5990082" cy="7315200"/>
            </a:xfrm>
            <a:custGeom>
              <a:avLst/>
              <a:gdLst/>
              <a:ahLst/>
              <a:cxnLst/>
              <a:rect r="r" b="b" t="t" l="l"/>
              <a:pathLst>
                <a:path h="7315200" w="5990082">
                  <a:moveTo>
                    <a:pt x="1238377" y="0"/>
                  </a:moveTo>
                  <a:lnTo>
                    <a:pt x="0" y="238506"/>
                  </a:lnTo>
                  <a:lnTo>
                    <a:pt x="1363218" y="7315200"/>
                  </a:lnTo>
                  <a:lnTo>
                    <a:pt x="3145155" y="7315200"/>
                  </a:lnTo>
                  <a:lnTo>
                    <a:pt x="5990082" y="6767195"/>
                  </a:lnTo>
                  <a:lnTo>
                    <a:pt x="5990082" y="214630"/>
                  </a:lnTo>
                  <a:lnTo>
                    <a:pt x="5948807" y="0"/>
                  </a:lnTo>
                  <a:close/>
                </a:path>
              </a:pathLst>
            </a:custGeom>
            <a:solidFill>
              <a:srgbClr val="EBEFFE"/>
            </a:solidFill>
          </p:spPr>
        </p:sp>
      </p:grpSp>
      <p:sp>
        <p:nvSpPr>
          <p:cNvPr name="Freeform 4" id="4"/>
          <p:cNvSpPr/>
          <p:nvPr/>
        </p:nvSpPr>
        <p:spPr>
          <a:xfrm flipH="false" flipV="false" rot="0">
            <a:off x="104404" y="4001462"/>
            <a:ext cx="4343400" cy="3133725"/>
          </a:xfrm>
          <a:custGeom>
            <a:avLst/>
            <a:gdLst/>
            <a:ahLst/>
            <a:cxnLst/>
            <a:rect r="r" b="b" t="t" l="l"/>
            <a:pathLst>
              <a:path h="3133725" w="4343400">
                <a:moveTo>
                  <a:pt x="0" y="0"/>
                </a:moveTo>
                <a:lnTo>
                  <a:pt x="4343400" y="0"/>
                </a:lnTo>
                <a:lnTo>
                  <a:pt x="4343400" y="3133725"/>
                </a:lnTo>
                <a:lnTo>
                  <a:pt x="0" y="3133725"/>
                </a:lnTo>
                <a:lnTo>
                  <a:pt x="0" y="0"/>
                </a:lnTo>
                <a:close/>
              </a:path>
            </a:pathLst>
          </a:custGeom>
          <a:blipFill>
            <a:blip r:embed="rId2"/>
            <a:stretch>
              <a:fillRect l="0" t="-1169" r="0" b="-45"/>
            </a:stretch>
          </a:blipFill>
        </p:spPr>
      </p:sp>
      <p:grpSp>
        <p:nvGrpSpPr>
          <p:cNvPr name="Group 5" id="5"/>
          <p:cNvGrpSpPr>
            <a:grpSpLocks noChangeAspect="true"/>
          </p:cNvGrpSpPr>
          <p:nvPr/>
        </p:nvGrpSpPr>
        <p:grpSpPr>
          <a:xfrm rot="0">
            <a:off x="209760" y="467611"/>
            <a:ext cx="916972" cy="59160"/>
            <a:chOff x="0" y="0"/>
            <a:chExt cx="916965" cy="59157"/>
          </a:xfrm>
        </p:grpSpPr>
        <p:sp>
          <p:nvSpPr>
            <p:cNvPr name="Freeform 6" id="6"/>
            <p:cNvSpPr/>
            <p:nvPr/>
          </p:nvSpPr>
          <p:spPr>
            <a:xfrm flipH="false" flipV="false" rot="0">
              <a:off x="0" y="0"/>
              <a:ext cx="916940" cy="59182"/>
            </a:xfrm>
            <a:custGeom>
              <a:avLst/>
              <a:gdLst/>
              <a:ahLst/>
              <a:cxnLst/>
              <a:rect r="r" b="b" t="t" l="l"/>
              <a:pathLst>
                <a:path h="59182" w="916940">
                  <a:moveTo>
                    <a:pt x="0" y="0"/>
                  </a:moveTo>
                  <a:lnTo>
                    <a:pt x="0" y="59182"/>
                  </a:lnTo>
                  <a:lnTo>
                    <a:pt x="916940" y="59182"/>
                  </a:lnTo>
                  <a:lnTo>
                    <a:pt x="916940" y="0"/>
                  </a:lnTo>
                  <a:close/>
                </a:path>
              </a:pathLst>
            </a:custGeom>
            <a:solidFill>
              <a:srgbClr val="EBEFFE"/>
            </a:solidFill>
          </p:spPr>
        </p:sp>
      </p:grpSp>
      <p:sp>
        <p:nvSpPr>
          <p:cNvPr name="TextBox 7" id="7"/>
          <p:cNvSpPr txBox="true"/>
          <p:nvPr/>
        </p:nvSpPr>
        <p:spPr>
          <a:xfrm rot="0">
            <a:off x="4982813" y="672779"/>
            <a:ext cx="4780064" cy="5347621"/>
          </a:xfrm>
          <a:prstGeom prst="rect">
            <a:avLst/>
          </a:prstGeom>
        </p:spPr>
        <p:txBody>
          <a:bodyPr anchor="t" rtlCol="false" tIns="0" lIns="0" bIns="0" rIns="0">
            <a:spAutoFit/>
          </a:bodyPr>
          <a:lstStyle/>
          <a:p>
            <a:pPr algn="just">
              <a:lnSpc>
                <a:spcPts val="3823"/>
              </a:lnSpc>
            </a:pPr>
            <a:r>
              <a:rPr lang="en-US" sz="2980" spc="149">
                <a:solidFill>
                  <a:srgbClr val="364182"/>
                </a:solidFill>
                <a:latin typeface="Raleway"/>
                <a:ea typeface="Raleway"/>
                <a:cs typeface="Raleway"/>
                <a:sym typeface="Raleway"/>
              </a:rPr>
              <a:t>His tattoos are in similar locations to where accupuncture is used now and many of these body areas would have garments on them. Therefore, scientists believe that rather than trying to adorn his body, he was trying to relieve suffering.</a:t>
            </a:r>
          </a:p>
        </p:txBody>
      </p:sp>
      <p:sp>
        <p:nvSpPr>
          <p:cNvPr name="TextBox 8" id="8"/>
          <p:cNvSpPr txBox="true"/>
          <p:nvPr/>
        </p:nvSpPr>
        <p:spPr>
          <a:xfrm rot="0">
            <a:off x="209760" y="815578"/>
            <a:ext cx="3276914" cy="1001316"/>
          </a:xfrm>
          <a:prstGeom prst="rect">
            <a:avLst/>
          </a:prstGeom>
        </p:spPr>
        <p:txBody>
          <a:bodyPr anchor="t" rtlCol="false" tIns="0" lIns="0" bIns="0" rIns="0">
            <a:spAutoFit/>
          </a:bodyPr>
          <a:lstStyle/>
          <a:p>
            <a:pPr algn="l">
              <a:lnSpc>
                <a:spcPts val="4061"/>
              </a:lnSpc>
            </a:pPr>
            <a:r>
              <a:rPr lang="en-US" b="true" sz="2575" spc="257">
                <a:solidFill>
                  <a:srgbClr val="EBEFFE"/>
                </a:solidFill>
                <a:latin typeface="Raleway Bold"/>
                <a:ea typeface="Raleway Bold"/>
                <a:cs typeface="Raleway Bold"/>
                <a:sym typeface="Raleway Bold"/>
              </a:rPr>
              <a:t>WHAT DID ÖTZI'S TATTOS MEAN?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985296" y="-776021"/>
            <a:ext cx="7115566" cy="8980751"/>
            <a:chOff x="0" y="0"/>
            <a:chExt cx="7115569" cy="8980742"/>
          </a:xfrm>
        </p:grpSpPr>
        <p:sp>
          <p:nvSpPr>
            <p:cNvPr name="Freeform 3" id="3"/>
            <p:cNvSpPr/>
            <p:nvPr/>
          </p:nvSpPr>
          <p:spPr>
            <a:xfrm flipH="false" flipV="false" rot="0">
              <a:off x="1985264" y="775970"/>
              <a:ext cx="5130292" cy="7315200"/>
            </a:xfrm>
            <a:custGeom>
              <a:avLst/>
              <a:gdLst/>
              <a:ahLst/>
              <a:cxnLst/>
              <a:rect r="r" b="b" t="t" l="l"/>
              <a:pathLst>
                <a:path h="7315200" w="5130292">
                  <a:moveTo>
                    <a:pt x="0" y="0"/>
                  </a:moveTo>
                  <a:lnTo>
                    <a:pt x="0" y="7315200"/>
                  </a:lnTo>
                  <a:lnTo>
                    <a:pt x="4154805" y="7315200"/>
                  </a:lnTo>
                  <a:lnTo>
                    <a:pt x="5130292" y="7127240"/>
                  </a:lnTo>
                  <a:lnTo>
                    <a:pt x="3757295" y="0"/>
                  </a:lnTo>
                  <a:close/>
                </a:path>
              </a:pathLst>
            </a:custGeom>
            <a:solidFill>
              <a:srgbClr val="364182"/>
            </a:solidFill>
          </p:spPr>
        </p:sp>
      </p:grpSp>
      <p:sp>
        <p:nvSpPr>
          <p:cNvPr name="Freeform 4" id="4"/>
          <p:cNvSpPr/>
          <p:nvPr/>
        </p:nvSpPr>
        <p:spPr>
          <a:xfrm flipH="false" flipV="false" rot="0">
            <a:off x="1135780" y="4079843"/>
            <a:ext cx="7038975" cy="3235357"/>
          </a:xfrm>
          <a:custGeom>
            <a:avLst/>
            <a:gdLst/>
            <a:ahLst/>
            <a:cxnLst/>
            <a:rect r="r" b="b" t="t" l="l"/>
            <a:pathLst>
              <a:path h="3235357" w="7038975">
                <a:moveTo>
                  <a:pt x="0" y="0"/>
                </a:moveTo>
                <a:lnTo>
                  <a:pt x="7038975" y="0"/>
                </a:lnTo>
                <a:lnTo>
                  <a:pt x="7038975" y="3235357"/>
                </a:lnTo>
                <a:lnTo>
                  <a:pt x="0" y="3235357"/>
                </a:lnTo>
                <a:lnTo>
                  <a:pt x="0" y="0"/>
                </a:lnTo>
                <a:close/>
              </a:path>
            </a:pathLst>
          </a:custGeom>
          <a:blipFill>
            <a:blip r:embed="rId2"/>
            <a:stretch>
              <a:fillRect l="0" t="-1734" r="0" b="-1601"/>
            </a:stretch>
          </a:blipFill>
        </p:spPr>
      </p:sp>
      <p:grpSp>
        <p:nvGrpSpPr>
          <p:cNvPr name="Group 5" id="5"/>
          <p:cNvGrpSpPr>
            <a:grpSpLocks noChangeAspect="true"/>
          </p:cNvGrpSpPr>
          <p:nvPr/>
        </p:nvGrpSpPr>
        <p:grpSpPr>
          <a:xfrm rot="0">
            <a:off x="300390" y="127330"/>
            <a:ext cx="785060" cy="50644"/>
            <a:chOff x="0" y="0"/>
            <a:chExt cx="785063" cy="50648"/>
          </a:xfrm>
        </p:grpSpPr>
        <p:sp>
          <p:nvSpPr>
            <p:cNvPr name="Freeform 6" id="6"/>
            <p:cNvSpPr/>
            <p:nvPr/>
          </p:nvSpPr>
          <p:spPr>
            <a:xfrm flipH="false" flipV="false" rot="0">
              <a:off x="0" y="0"/>
              <a:ext cx="785114" cy="50673"/>
            </a:xfrm>
            <a:custGeom>
              <a:avLst/>
              <a:gdLst/>
              <a:ahLst/>
              <a:cxnLst/>
              <a:rect r="r" b="b" t="t" l="l"/>
              <a:pathLst>
                <a:path h="50673" w="785114">
                  <a:moveTo>
                    <a:pt x="0" y="0"/>
                  </a:moveTo>
                  <a:lnTo>
                    <a:pt x="785114" y="0"/>
                  </a:lnTo>
                  <a:lnTo>
                    <a:pt x="785114" y="50673"/>
                  </a:lnTo>
                  <a:lnTo>
                    <a:pt x="0" y="50673"/>
                  </a:lnTo>
                  <a:close/>
                </a:path>
              </a:pathLst>
            </a:custGeom>
            <a:solidFill>
              <a:srgbClr val="EBEFFE"/>
            </a:solidFill>
          </p:spPr>
        </p:sp>
      </p:grpSp>
      <p:sp>
        <p:nvSpPr>
          <p:cNvPr name="TextBox 7" id="7"/>
          <p:cNvSpPr txBox="true"/>
          <p:nvPr/>
        </p:nvSpPr>
        <p:spPr>
          <a:xfrm rot="0">
            <a:off x="469106" y="1629442"/>
            <a:ext cx="8755732" cy="2288315"/>
          </a:xfrm>
          <a:prstGeom prst="rect">
            <a:avLst/>
          </a:prstGeom>
        </p:spPr>
        <p:txBody>
          <a:bodyPr anchor="t" rtlCol="false" tIns="0" lIns="0" bIns="0" rIns="0">
            <a:spAutoFit/>
          </a:bodyPr>
          <a:lstStyle/>
          <a:p>
            <a:pPr algn="just">
              <a:lnSpc>
                <a:spcPts val="3600"/>
              </a:lnSpc>
            </a:pPr>
            <a:r>
              <a:rPr lang="en-US" sz="2780" spc="139">
                <a:solidFill>
                  <a:srgbClr val="FFFFFF"/>
                </a:solidFill>
                <a:latin typeface="Raleway"/>
                <a:ea typeface="Raleway"/>
                <a:cs typeface="Raleway"/>
                <a:sym typeface="Raleway"/>
              </a:rPr>
              <a:t>Scientists were able to analyse </a:t>
            </a:r>
            <a:r>
              <a:rPr lang="en-US" sz="2780" spc="139">
                <a:solidFill>
                  <a:srgbClr val="FFFFFF"/>
                </a:solidFill>
                <a:latin typeface="Raleway"/>
                <a:ea typeface="Raleway"/>
                <a:cs typeface="Raleway"/>
                <a:sym typeface="Raleway"/>
                <a:hlinkClick r:id="rId3" tooltip="https://en.wikipedia.org/wiki/%C3%96tzi"/>
              </a:rPr>
              <a:t>Ötzi'</a:t>
            </a:r>
            <a:r>
              <a:rPr lang="en-US" sz="2780" spc="139">
                <a:solidFill>
                  <a:srgbClr val="FFFFFF"/>
                </a:solidFill>
                <a:latin typeface="Raleway"/>
                <a:ea typeface="Raleway"/>
                <a:cs typeface="Raleway"/>
                <a:sym typeface="Raleway"/>
              </a:rPr>
              <a:t>s DNA, it revealed that his family had lived on the islands of Sardinia and Corsica. We know this because these populations had been isolated for a long time and had particularly rare genes.</a:t>
            </a:r>
          </a:p>
        </p:txBody>
      </p:sp>
      <p:sp>
        <p:nvSpPr>
          <p:cNvPr name="TextBox 8" id="8"/>
          <p:cNvSpPr txBox="true"/>
          <p:nvPr/>
        </p:nvSpPr>
        <p:spPr>
          <a:xfrm rot="0">
            <a:off x="300390" y="414995"/>
            <a:ext cx="3438954" cy="915638"/>
          </a:xfrm>
          <a:prstGeom prst="rect">
            <a:avLst/>
          </a:prstGeom>
        </p:spPr>
        <p:txBody>
          <a:bodyPr anchor="t" rtlCol="false" tIns="0" lIns="0" bIns="0" rIns="0">
            <a:spAutoFit/>
          </a:bodyPr>
          <a:lstStyle/>
          <a:p>
            <a:pPr algn="l">
              <a:lnSpc>
                <a:spcPts val="3674"/>
              </a:lnSpc>
            </a:pPr>
            <a:r>
              <a:rPr lang="en-US" b="true" sz="2333" spc="233">
                <a:solidFill>
                  <a:srgbClr val="EBEFFE"/>
                </a:solidFill>
                <a:latin typeface="Raleway Bold"/>
                <a:ea typeface="Raleway Bold"/>
                <a:cs typeface="Raleway Bold"/>
                <a:sym typeface="Raleway Bold"/>
              </a:rPr>
              <a:t>WHAT IS ÖTZI THE ICEMAN ANCESTRY?</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4115505" y="-627631"/>
            <a:ext cx="6533721" cy="8391344"/>
            <a:chOff x="0" y="0"/>
            <a:chExt cx="6533718" cy="8391347"/>
          </a:xfrm>
        </p:grpSpPr>
        <p:sp>
          <p:nvSpPr>
            <p:cNvPr name="Freeform 3" id="3"/>
            <p:cNvSpPr/>
            <p:nvPr/>
          </p:nvSpPr>
          <p:spPr>
            <a:xfrm flipH="false" flipV="false" rot="0">
              <a:off x="0" y="627634"/>
              <a:ext cx="5638038" cy="7315200"/>
            </a:xfrm>
            <a:custGeom>
              <a:avLst/>
              <a:gdLst/>
              <a:ahLst/>
              <a:cxnLst/>
              <a:rect r="r" b="b" t="t" l="l"/>
              <a:pathLst>
                <a:path h="7315200" w="5638038">
                  <a:moveTo>
                    <a:pt x="1848612" y="0"/>
                  </a:moveTo>
                  <a:lnTo>
                    <a:pt x="0" y="356108"/>
                  </a:lnTo>
                  <a:lnTo>
                    <a:pt x="0" y="356108"/>
                  </a:lnTo>
                  <a:lnTo>
                    <a:pt x="1340612" y="7315200"/>
                  </a:lnTo>
                  <a:lnTo>
                    <a:pt x="3755263" y="7315200"/>
                  </a:lnTo>
                  <a:lnTo>
                    <a:pt x="5096764" y="7056755"/>
                  </a:lnTo>
                  <a:lnTo>
                    <a:pt x="5638038" y="6952488"/>
                  </a:lnTo>
                  <a:lnTo>
                    <a:pt x="5638038" y="2130679"/>
                  </a:lnTo>
                  <a:lnTo>
                    <a:pt x="5227701" y="0"/>
                  </a:lnTo>
                  <a:close/>
                </a:path>
              </a:pathLst>
            </a:custGeom>
            <a:solidFill>
              <a:srgbClr val="EBEFFE"/>
            </a:solidFill>
          </p:spPr>
        </p:sp>
      </p:grpSp>
      <p:sp>
        <p:nvSpPr>
          <p:cNvPr name="Freeform 4" id="4"/>
          <p:cNvSpPr/>
          <p:nvPr/>
        </p:nvSpPr>
        <p:spPr>
          <a:xfrm flipH="false" flipV="false" rot="0">
            <a:off x="181261" y="3950208"/>
            <a:ext cx="4572000" cy="3000375"/>
          </a:xfrm>
          <a:custGeom>
            <a:avLst/>
            <a:gdLst/>
            <a:ahLst/>
            <a:cxnLst/>
            <a:rect r="r" b="b" t="t" l="l"/>
            <a:pathLst>
              <a:path h="3000375" w="4572000">
                <a:moveTo>
                  <a:pt x="0" y="0"/>
                </a:moveTo>
                <a:lnTo>
                  <a:pt x="4572000" y="0"/>
                </a:lnTo>
                <a:lnTo>
                  <a:pt x="4572000" y="3000375"/>
                </a:lnTo>
                <a:lnTo>
                  <a:pt x="0" y="3000375"/>
                </a:lnTo>
                <a:lnTo>
                  <a:pt x="0" y="0"/>
                </a:lnTo>
                <a:close/>
              </a:path>
            </a:pathLst>
          </a:custGeom>
          <a:blipFill>
            <a:blip r:embed="rId2"/>
            <a:stretch>
              <a:fillRect l="0" t="0" r="0" b="0"/>
            </a:stretch>
          </a:blipFill>
        </p:spPr>
      </p:sp>
      <p:grpSp>
        <p:nvGrpSpPr>
          <p:cNvPr name="Group 5" id="5"/>
          <p:cNvGrpSpPr>
            <a:grpSpLocks noChangeAspect="true"/>
          </p:cNvGrpSpPr>
          <p:nvPr/>
        </p:nvGrpSpPr>
        <p:grpSpPr>
          <a:xfrm rot="0">
            <a:off x="181261" y="1424635"/>
            <a:ext cx="916972" cy="59160"/>
            <a:chOff x="0" y="0"/>
            <a:chExt cx="916965" cy="59157"/>
          </a:xfrm>
        </p:grpSpPr>
        <p:sp>
          <p:nvSpPr>
            <p:cNvPr name="Freeform 6" id="6"/>
            <p:cNvSpPr/>
            <p:nvPr/>
          </p:nvSpPr>
          <p:spPr>
            <a:xfrm flipH="false" flipV="false" rot="0">
              <a:off x="0" y="0"/>
              <a:ext cx="916940" cy="59182"/>
            </a:xfrm>
            <a:custGeom>
              <a:avLst/>
              <a:gdLst/>
              <a:ahLst/>
              <a:cxnLst/>
              <a:rect r="r" b="b" t="t" l="l"/>
              <a:pathLst>
                <a:path h="59182" w="916940">
                  <a:moveTo>
                    <a:pt x="0" y="0"/>
                  </a:moveTo>
                  <a:lnTo>
                    <a:pt x="0" y="59182"/>
                  </a:lnTo>
                  <a:lnTo>
                    <a:pt x="916940" y="59182"/>
                  </a:lnTo>
                  <a:lnTo>
                    <a:pt x="916940" y="0"/>
                  </a:lnTo>
                  <a:close/>
                </a:path>
              </a:pathLst>
            </a:custGeom>
            <a:solidFill>
              <a:srgbClr val="EBEFFE"/>
            </a:solidFill>
          </p:spPr>
        </p:sp>
      </p:grpSp>
      <p:sp>
        <p:nvSpPr>
          <p:cNvPr name="TextBox 7" id="7"/>
          <p:cNvSpPr txBox="true"/>
          <p:nvPr/>
        </p:nvSpPr>
        <p:spPr>
          <a:xfrm rot="0">
            <a:off x="5332038" y="223314"/>
            <a:ext cx="3905964" cy="3174511"/>
          </a:xfrm>
          <a:prstGeom prst="rect">
            <a:avLst/>
          </a:prstGeom>
        </p:spPr>
        <p:txBody>
          <a:bodyPr anchor="t" rtlCol="false" tIns="0" lIns="0" bIns="0" rIns="0">
            <a:spAutoFit/>
          </a:bodyPr>
          <a:lstStyle/>
          <a:p>
            <a:pPr algn="l">
              <a:lnSpc>
                <a:spcPts val="3576"/>
              </a:lnSpc>
            </a:pPr>
            <a:r>
              <a:rPr lang="en-US" sz="2780" spc="139">
                <a:solidFill>
                  <a:srgbClr val="364182"/>
                </a:solidFill>
                <a:latin typeface="Raleway"/>
                <a:ea typeface="Raleway"/>
                <a:cs typeface="Raleway"/>
                <a:sym typeface="Raleway"/>
              </a:rPr>
              <a:t> S</a:t>
            </a:r>
            <a:r>
              <a:rPr lang="en-US" sz="2780" spc="139">
                <a:solidFill>
                  <a:srgbClr val="364182"/>
                </a:solidFill>
                <a:latin typeface="Raleway"/>
                <a:ea typeface="Raleway"/>
                <a:cs typeface="Raleway"/>
                <a:sym typeface="Raleway"/>
                <a:hlinkClick r:id="rId3" tooltip="https://en.wikipedia.org/wiki/%C3%96tzi"/>
              </a:rPr>
              <a:t>oot w</a:t>
            </a:r>
            <a:r>
              <a:rPr lang="en-US" sz="2780" spc="139">
                <a:solidFill>
                  <a:srgbClr val="364182"/>
                </a:solidFill>
                <a:latin typeface="Raleway"/>
                <a:ea typeface="Raleway"/>
                <a:cs typeface="Raleway"/>
                <a:sym typeface="Raleway"/>
              </a:rPr>
              <a:t>as discovered in </a:t>
            </a:r>
            <a:r>
              <a:rPr lang="en-US" sz="2780" spc="139">
                <a:solidFill>
                  <a:srgbClr val="364182"/>
                </a:solidFill>
                <a:latin typeface="Raleway"/>
                <a:ea typeface="Raleway"/>
                <a:cs typeface="Raleway"/>
                <a:sym typeface="Raleway"/>
                <a:hlinkClick r:id="rId4" tooltip="https://en.wikipedia.org/wiki/%C3%96tzi"/>
              </a:rPr>
              <a:t>Ötzi</a:t>
            </a:r>
            <a:r>
              <a:rPr lang="en-US" sz="2780" spc="139">
                <a:solidFill>
                  <a:srgbClr val="364182"/>
                </a:solidFill>
                <a:latin typeface="Raleway"/>
                <a:ea typeface="Raleway"/>
                <a:cs typeface="Raleway"/>
                <a:sym typeface="Raleway"/>
              </a:rPr>
              <a:t>'s lungs, most likely from inhaling smoke from open fires, according to scientists who examined his organs.</a:t>
            </a:r>
          </a:p>
        </p:txBody>
      </p:sp>
      <p:sp>
        <p:nvSpPr>
          <p:cNvPr name="TextBox 8" id="8"/>
          <p:cNvSpPr txBox="true"/>
          <p:nvPr/>
        </p:nvSpPr>
        <p:spPr>
          <a:xfrm rot="0">
            <a:off x="5332038" y="3855891"/>
            <a:ext cx="4011168" cy="2720435"/>
          </a:xfrm>
          <a:prstGeom prst="rect">
            <a:avLst/>
          </a:prstGeom>
        </p:spPr>
        <p:txBody>
          <a:bodyPr anchor="t" rtlCol="false" tIns="0" lIns="0" bIns="0" rIns="0">
            <a:spAutoFit/>
          </a:bodyPr>
          <a:lstStyle/>
          <a:p>
            <a:pPr algn="l">
              <a:lnSpc>
                <a:spcPts val="3576"/>
              </a:lnSpc>
            </a:pPr>
            <a:r>
              <a:rPr lang="en-US" sz="2780" spc="139">
                <a:solidFill>
                  <a:srgbClr val="364182"/>
                </a:solidFill>
                <a:latin typeface="Raleway"/>
                <a:ea typeface="Raleway"/>
                <a:cs typeface="Raleway"/>
                <a:sym typeface="Raleway"/>
              </a:rPr>
              <a:t> An analysis of </a:t>
            </a:r>
            <a:r>
              <a:rPr lang="en-US" sz="2780" spc="139">
                <a:solidFill>
                  <a:srgbClr val="364182"/>
                </a:solidFill>
                <a:latin typeface="Raleway"/>
                <a:ea typeface="Raleway"/>
                <a:cs typeface="Raleway"/>
                <a:sym typeface="Raleway"/>
                <a:hlinkClick r:id="rId5" tooltip="https://en.wikipedia.org/wiki/%C3%96tzi"/>
              </a:rPr>
              <a:t>Ötzi</a:t>
            </a:r>
            <a:r>
              <a:rPr lang="en-US" sz="2780" spc="139">
                <a:solidFill>
                  <a:srgbClr val="364182"/>
                </a:solidFill>
                <a:latin typeface="Raleway"/>
                <a:ea typeface="Raleway"/>
                <a:cs typeface="Raleway"/>
                <a:sym typeface="Raleway"/>
              </a:rPr>
              <a:t>'s Stomach revealed his last diet, traces of red deer and ibex meat, ancient wheat and plenty of ibex fat.</a:t>
            </a:r>
          </a:p>
        </p:txBody>
      </p:sp>
      <p:sp>
        <p:nvSpPr>
          <p:cNvPr name="TextBox 9" id="9"/>
          <p:cNvSpPr txBox="true"/>
          <p:nvPr/>
        </p:nvSpPr>
        <p:spPr>
          <a:xfrm rot="0">
            <a:off x="181261" y="1810702"/>
            <a:ext cx="4153948" cy="447484"/>
          </a:xfrm>
          <a:prstGeom prst="rect">
            <a:avLst/>
          </a:prstGeom>
        </p:spPr>
        <p:txBody>
          <a:bodyPr anchor="t" rtlCol="false" tIns="0" lIns="0" bIns="0" rIns="0">
            <a:spAutoFit/>
          </a:bodyPr>
          <a:lstStyle/>
          <a:p>
            <a:pPr algn="l">
              <a:lnSpc>
                <a:spcPts val="3605"/>
              </a:lnSpc>
            </a:pPr>
            <a:r>
              <a:rPr lang="en-US" b="true" sz="2575" spc="257">
                <a:solidFill>
                  <a:srgbClr val="EBEFFE"/>
                </a:solidFill>
                <a:latin typeface="Raleway Bold"/>
                <a:ea typeface="Raleway Bold"/>
                <a:cs typeface="Raleway Bold"/>
                <a:sym typeface="Raleway Bold"/>
              </a:rPr>
              <a:t>WHAT IS ÖTZI'S DIET?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4747336" y="-673160"/>
            <a:ext cx="5754233" cy="8412309"/>
            <a:chOff x="0" y="0"/>
            <a:chExt cx="5754230" cy="8412302"/>
          </a:xfrm>
        </p:grpSpPr>
        <p:sp>
          <p:nvSpPr>
            <p:cNvPr name="Freeform 3" id="3"/>
            <p:cNvSpPr/>
            <p:nvPr/>
          </p:nvSpPr>
          <p:spPr>
            <a:xfrm flipH="false" flipV="false" rot="0">
              <a:off x="0" y="673100"/>
              <a:ext cx="5006213" cy="7315200"/>
            </a:xfrm>
            <a:custGeom>
              <a:avLst/>
              <a:gdLst/>
              <a:ahLst/>
              <a:cxnLst/>
              <a:rect r="r" b="b" t="t" l="l"/>
              <a:pathLst>
                <a:path h="7315200" w="5006213">
                  <a:moveTo>
                    <a:pt x="798576" y="0"/>
                  </a:moveTo>
                  <a:lnTo>
                    <a:pt x="0" y="153924"/>
                  </a:lnTo>
                  <a:lnTo>
                    <a:pt x="1379474" y="7315200"/>
                  </a:lnTo>
                  <a:lnTo>
                    <a:pt x="3661918" y="7315200"/>
                  </a:lnTo>
                  <a:lnTo>
                    <a:pt x="5006213" y="7056247"/>
                  </a:lnTo>
                  <a:lnTo>
                    <a:pt x="5006213" y="3029331"/>
                  </a:lnTo>
                  <a:lnTo>
                    <a:pt x="4889246" y="2422017"/>
                  </a:lnTo>
                  <a:lnTo>
                    <a:pt x="4422775" y="0"/>
                  </a:lnTo>
                  <a:close/>
                </a:path>
              </a:pathLst>
            </a:custGeom>
            <a:solidFill>
              <a:srgbClr val="EBEFFE"/>
            </a:solidFill>
          </p:spPr>
        </p:sp>
      </p:grpSp>
      <p:sp>
        <p:nvSpPr>
          <p:cNvPr name="Freeform 4" id="4"/>
          <p:cNvSpPr/>
          <p:nvPr/>
        </p:nvSpPr>
        <p:spPr>
          <a:xfrm flipH="false" flipV="false" rot="0">
            <a:off x="207159" y="4163492"/>
            <a:ext cx="4876800" cy="2981325"/>
          </a:xfrm>
          <a:custGeom>
            <a:avLst/>
            <a:gdLst/>
            <a:ahLst/>
            <a:cxnLst/>
            <a:rect r="r" b="b" t="t" l="l"/>
            <a:pathLst>
              <a:path h="2981325" w="4876800">
                <a:moveTo>
                  <a:pt x="0" y="0"/>
                </a:moveTo>
                <a:lnTo>
                  <a:pt x="4876800" y="0"/>
                </a:lnTo>
                <a:lnTo>
                  <a:pt x="4876800" y="2981325"/>
                </a:lnTo>
                <a:lnTo>
                  <a:pt x="0" y="2981325"/>
                </a:lnTo>
                <a:lnTo>
                  <a:pt x="0" y="0"/>
                </a:lnTo>
                <a:close/>
              </a:path>
            </a:pathLst>
          </a:custGeom>
          <a:blipFill>
            <a:blip r:embed="rId2"/>
            <a:stretch>
              <a:fillRect l="-913" t="0" r="-843" b="0"/>
            </a:stretch>
          </a:blipFill>
        </p:spPr>
      </p:sp>
      <p:sp>
        <p:nvSpPr>
          <p:cNvPr name="Freeform 5" id="5"/>
          <p:cNvSpPr/>
          <p:nvPr/>
        </p:nvSpPr>
        <p:spPr>
          <a:xfrm flipH="false" flipV="false" rot="0">
            <a:off x="96050" y="110976"/>
            <a:ext cx="1885950" cy="2000250"/>
          </a:xfrm>
          <a:custGeom>
            <a:avLst/>
            <a:gdLst/>
            <a:ahLst/>
            <a:cxnLst/>
            <a:rect r="r" b="b" t="t" l="l"/>
            <a:pathLst>
              <a:path h="2000250" w="1885950">
                <a:moveTo>
                  <a:pt x="0" y="0"/>
                </a:moveTo>
                <a:lnTo>
                  <a:pt x="1885950" y="0"/>
                </a:lnTo>
                <a:lnTo>
                  <a:pt x="1885950" y="2000250"/>
                </a:lnTo>
                <a:lnTo>
                  <a:pt x="0" y="2000250"/>
                </a:lnTo>
                <a:lnTo>
                  <a:pt x="0" y="0"/>
                </a:lnTo>
                <a:close/>
              </a:path>
            </a:pathLst>
          </a:custGeom>
          <a:blipFill>
            <a:blip r:embed="rId3"/>
            <a:stretch>
              <a:fillRect l="0" t="0" r="0" b="0"/>
            </a:stretch>
          </a:blipFill>
        </p:spPr>
      </p:sp>
      <p:grpSp>
        <p:nvGrpSpPr>
          <p:cNvPr name="Group 6" id="6"/>
          <p:cNvGrpSpPr>
            <a:grpSpLocks noChangeAspect="true"/>
          </p:cNvGrpSpPr>
          <p:nvPr/>
        </p:nvGrpSpPr>
        <p:grpSpPr>
          <a:xfrm rot="0">
            <a:off x="2052152" y="202368"/>
            <a:ext cx="694353" cy="44796"/>
            <a:chOff x="0" y="0"/>
            <a:chExt cx="694347" cy="44793"/>
          </a:xfrm>
        </p:grpSpPr>
        <p:sp>
          <p:nvSpPr>
            <p:cNvPr name="Freeform 7" id="7"/>
            <p:cNvSpPr/>
            <p:nvPr/>
          </p:nvSpPr>
          <p:spPr>
            <a:xfrm flipH="false" flipV="false" rot="0">
              <a:off x="0" y="0"/>
              <a:ext cx="694309" cy="44831"/>
            </a:xfrm>
            <a:custGeom>
              <a:avLst/>
              <a:gdLst/>
              <a:ahLst/>
              <a:cxnLst/>
              <a:rect r="r" b="b" t="t" l="l"/>
              <a:pathLst>
                <a:path h="44831" w="694309">
                  <a:moveTo>
                    <a:pt x="0" y="0"/>
                  </a:moveTo>
                  <a:lnTo>
                    <a:pt x="0" y="44831"/>
                  </a:lnTo>
                  <a:lnTo>
                    <a:pt x="694309" y="44831"/>
                  </a:lnTo>
                  <a:lnTo>
                    <a:pt x="694309" y="0"/>
                  </a:lnTo>
                  <a:close/>
                </a:path>
              </a:pathLst>
            </a:custGeom>
            <a:solidFill>
              <a:srgbClr val="EBEFFE"/>
            </a:solidFill>
          </p:spPr>
        </p:sp>
      </p:grpSp>
      <p:sp>
        <p:nvSpPr>
          <p:cNvPr name="Freeform 8" id="8"/>
          <p:cNvSpPr/>
          <p:nvPr/>
        </p:nvSpPr>
        <p:spPr>
          <a:xfrm flipH="false" flipV="false" rot="0">
            <a:off x="2052152" y="2680287"/>
            <a:ext cx="3162300" cy="1095375"/>
          </a:xfrm>
          <a:custGeom>
            <a:avLst/>
            <a:gdLst/>
            <a:ahLst/>
            <a:cxnLst/>
            <a:rect r="r" b="b" t="t" l="l"/>
            <a:pathLst>
              <a:path h="1095375" w="3162300">
                <a:moveTo>
                  <a:pt x="0" y="0"/>
                </a:moveTo>
                <a:lnTo>
                  <a:pt x="3162300" y="0"/>
                </a:lnTo>
                <a:lnTo>
                  <a:pt x="3162300" y="1095375"/>
                </a:lnTo>
                <a:lnTo>
                  <a:pt x="0" y="1095375"/>
                </a:lnTo>
                <a:lnTo>
                  <a:pt x="0" y="0"/>
                </a:lnTo>
                <a:close/>
              </a:path>
            </a:pathLst>
          </a:custGeom>
          <a:blipFill>
            <a:blip r:embed="rId4"/>
            <a:stretch>
              <a:fillRect l="0" t="0" r="0" b="0"/>
            </a:stretch>
          </a:blipFill>
        </p:spPr>
      </p:sp>
      <p:sp>
        <p:nvSpPr>
          <p:cNvPr name="TextBox 9" id="9"/>
          <p:cNvSpPr txBox="true"/>
          <p:nvPr/>
        </p:nvSpPr>
        <p:spPr>
          <a:xfrm rot="0">
            <a:off x="2052152" y="461772"/>
            <a:ext cx="2266388" cy="1543345"/>
          </a:xfrm>
          <a:prstGeom prst="rect">
            <a:avLst/>
          </a:prstGeom>
        </p:spPr>
        <p:txBody>
          <a:bodyPr anchor="t" rtlCol="false" tIns="0" lIns="0" bIns="0" rIns="0">
            <a:spAutoFit/>
          </a:bodyPr>
          <a:lstStyle/>
          <a:p>
            <a:pPr algn="l">
              <a:lnSpc>
                <a:spcPts val="3075"/>
              </a:lnSpc>
            </a:pPr>
            <a:r>
              <a:rPr lang="en-US" b="true" sz="1950" spc="195">
                <a:solidFill>
                  <a:srgbClr val="EBEFFE"/>
                </a:solidFill>
                <a:latin typeface="Raleway Bold"/>
                <a:ea typeface="Raleway Bold"/>
                <a:cs typeface="Raleway Bold"/>
                <a:sym typeface="Raleway Bold"/>
              </a:rPr>
              <a:t>WHAT WAS THE ICEMAN WAS WEARING 5,300 YEARS AGO?</a:t>
            </a:r>
          </a:p>
        </p:txBody>
      </p:sp>
      <p:sp>
        <p:nvSpPr>
          <p:cNvPr name="TextBox 10" id="10"/>
          <p:cNvSpPr txBox="true"/>
          <p:nvPr/>
        </p:nvSpPr>
        <p:spPr>
          <a:xfrm rot="0">
            <a:off x="5891746" y="-237782"/>
            <a:ext cx="3631521" cy="2053590"/>
          </a:xfrm>
          <a:prstGeom prst="rect">
            <a:avLst/>
          </a:prstGeom>
        </p:spPr>
        <p:txBody>
          <a:bodyPr anchor="t" rtlCol="false" tIns="0" lIns="0" bIns="0" rIns="0">
            <a:spAutoFit/>
          </a:bodyPr>
          <a:lstStyle/>
          <a:p>
            <a:pPr algn="l">
              <a:lnSpc>
                <a:spcPts val="3225"/>
              </a:lnSpc>
            </a:pPr>
            <a:r>
              <a:rPr lang="en-US" sz="2488">
                <a:solidFill>
                  <a:srgbClr val="364182"/>
                </a:solidFill>
                <a:latin typeface="Raleway"/>
                <a:ea typeface="Raleway"/>
                <a:cs typeface="Raleway"/>
                <a:sym typeface="Raleway"/>
                <a:hlinkClick r:id="rId5" tooltip="https://en.wikipedia.org/wiki/%C3%96tzi"/>
              </a:rPr>
              <a:t> </a:t>
            </a:r>
          </a:p>
          <a:p>
            <a:pPr algn="l">
              <a:lnSpc>
                <a:spcPts val="3225"/>
              </a:lnSpc>
            </a:pPr>
            <a:r>
              <a:rPr lang="en-US" sz="2488">
                <a:solidFill>
                  <a:srgbClr val="364182"/>
                </a:solidFill>
                <a:latin typeface="Raleway"/>
                <a:ea typeface="Raleway"/>
                <a:cs typeface="Raleway"/>
                <a:sym typeface="Raleway"/>
                <a:hlinkClick r:id="rId6" tooltip="https://en.wikipedia.org/wiki/%C3%96tzi"/>
              </a:rPr>
              <a:t>Scientists reveal Ötzi sported sheep and goatskin coat and a luxurious bear-fur hat.</a:t>
            </a:r>
          </a:p>
        </p:txBody>
      </p:sp>
      <p:sp>
        <p:nvSpPr>
          <p:cNvPr name="TextBox 11" id="11"/>
          <p:cNvSpPr txBox="true"/>
          <p:nvPr/>
        </p:nvSpPr>
        <p:spPr>
          <a:xfrm rot="0">
            <a:off x="5891746" y="2219668"/>
            <a:ext cx="3671564" cy="1644015"/>
          </a:xfrm>
          <a:prstGeom prst="rect">
            <a:avLst/>
          </a:prstGeom>
        </p:spPr>
        <p:txBody>
          <a:bodyPr anchor="t" rtlCol="false" tIns="0" lIns="0" bIns="0" rIns="0">
            <a:spAutoFit/>
          </a:bodyPr>
          <a:lstStyle/>
          <a:p>
            <a:pPr algn="l">
              <a:lnSpc>
                <a:spcPts val="3225"/>
              </a:lnSpc>
            </a:pPr>
            <a:r>
              <a:rPr lang="en-US" sz="2488" spc="124">
                <a:solidFill>
                  <a:srgbClr val="364182"/>
                </a:solidFill>
                <a:latin typeface="Raleway"/>
                <a:ea typeface="Raleway"/>
                <a:cs typeface="Raleway"/>
                <a:sym typeface="Raleway"/>
              </a:rPr>
              <a:t>His quiver was made from a roe deer and his leggings from goat hide.</a:t>
            </a:r>
          </a:p>
        </p:txBody>
      </p:sp>
      <p:sp>
        <p:nvSpPr>
          <p:cNvPr name="TextBox 12" id="12"/>
          <p:cNvSpPr txBox="true"/>
          <p:nvPr/>
        </p:nvSpPr>
        <p:spPr>
          <a:xfrm rot="0">
            <a:off x="5891746" y="4267543"/>
            <a:ext cx="3614861" cy="2053590"/>
          </a:xfrm>
          <a:prstGeom prst="rect">
            <a:avLst/>
          </a:prstGeom>
        </p:spPr>
        <p:txBody>
          <a:bodyPr anchor="t" rtlCol="false" tIns="0" lIns="0" bIns="0" rIns="0">
            <a:spAutoFit/>
          </a:bodyPr>
          <a:lstStyle/>
          <a:p>
            <a:pPr algn="l">
              <a:lnSpc>
                <a:spcPts val="3225"/>
              </a:lnSpc>
            </a:pPr>
            <a:r>
              <a:rPr lang="en-US" sz="2488" spc="124">
                <a:solidFill>
                  <a:srgbClr val="364182"/>
                </a:solidFill>
                <a:latin typeface="Raleway"/>
                <a:ea typeface="Raleway"/>
                <a:cs typeface="Raleway"/>
                <a:sym typeface="Raleway"/>
              </a:rPr>
              <a:t>They were made in several layers and stitched together with grasses and tree bark to keep the cold out.</a:t>
            </a:r>
          </a:p>
        </p:txBody>
      </p:sp>
      <p:sp>
        <p:nvSpPr>
          <p:cNvPr name="TextBox 13" id="13"/>
          <p:cNvSpPr txBox="true"/>
          <p:nvPr/>
        </p:nvSpPr>
        <p:spPr>
          <a:xfrm rot="0">
            <a:off x="5891746" y="6724993"/>
            <a:ext cx="82201" cy="415290"/>
          </a:xfrm>
          <a:prstGeom prst="rect">
            <a:avLst/>
          </a:prstGeom>
        </p:spPr>
        <p:txBody>
          <a:bodyPr anchor="t" rtlCol="false" tIns="0" lIns="0" bIns="0" rIns="0">
            <a:spAutoFit/>
          </a:bodyPr>
          <a:lstStyle/>
          <a:p>
            <a:pPr algn="l">
              <a:lnSpc>
                <a:spcPts val="3225"/>
              </a:lnSpc>
            </a:pPr>
            <a:r>
              <a:rPr lang="en-US" sz="2488">
                <a:solidFill>
                  <a:srgbClr val="364182"/>
                </a:solidFill>
                <a:latin typeface="Raleway"/>
                <a:ea typeface="Raleway"/>
                <a:cs typeface="Raleway"/>
                <a:sym typeface="Raleway"/>
              </a:rPr>
              <a:t>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985296" y="-776021"/>
            <a:ext cx="7115566" cy="8980751"/>
            <a:chOff x="0" y="0"/>
            <a:chExt cx="7115569" cy="8980742"/>
          </a:xfrm>
        </p:grpSpPr>
        <p:sp>
          <p:nvSpPr>
            <p:cNvPr name="Freeform 3" id="3"/>
            <p:cNvSpPr/>
            <p:nvPr/>
          </p:nvSpPr>
          <p:spPr>
            <a:xfrm flipH="false" flipV="false" rot="0">
              <a:off x="1985264" y="775970"/>
              <a:ext cx="5130419" cy="7315200"/>
            </a:xfrm>
            <a:custGeom>
              <a:avLst/>
              <a:gdLst/>
              <a:ahLst/>
              <a:cxnLst/>
              <a:rect r="r" b="b" t="t" l="l"/>
              <a:pathLst>
                <a:path h="7315200" w="5130419">
                  <a:moveTo>
                    <a:pt x="0" y="0"/>
                  </a:moveTo>
                  <a:lnTo>
                    <a:pt x="0" y="7315200"/>
                  </a:lnTo>
                  <a:lnTo>
                    <a:pt x="4154932" y="7315200"/>
                  </a:lnTo>
                  <a:lnTo>
                    <a:pt x="5130419" y="7127240"/>
                  </a:lnTo>
                  <a:lnTo>
                    <a:pt x="3757295" y="0"/>
                  </a:lnTo>
                  <a:close/>
                </a:path>
              </a:pathLst>
            </a:custGeom>
            <a:solidFill>
              <a:srgbClr val="364182"/>
            </a:solidFill>
          </p:spPr>
        </p:sp>
      </p:grpSp>
      <p:sp>
        <p:nvSpPr>
          <p:cNvPr name="Freeform 4" id="4"/>
          <p:cNvSpPr/>
          <p:nvPr/>
        </p:nvSpPr>
        <p:spPr>
          <a:xfrm flipH="false" flipV="false" rot="0">
            <a:off x="1751838" y="3186293"/>
            <a:ext cx="8001000" cy="4124325"/>
          </a:xfrm>
          <a:custGeom>
            <a:avLst/>
            <a:gdLst/>
            <a:ahLst/>
            <a:cxnLst/>
            <a:rect r="r" b="b" t="t" l="l"/>
            <a:pathLst>
              <a:path h="4124325" w="8001000">
                <a:moveTo>
                  <a:pt x="0" y="0"/>
                </a:moveTo>
                <a:lnTo>
                  <a:pt x="8001000" y="0"/>
                </a:lnTo>
                <a:lnTo>
                  <a:pt x="8001000" y="4124325"/>
                </a:lnTo>
                <a:lnTo>
                  <a:pt x="0" y="4124325"/>
                </a:lnTo>
                <a:lnTo>
                  <a:pt x="0" y="0"/>
                </a:lnTo>
                <a:close/>
              </a:path>
            </a:pathLst>
          </a:custGeom>
          <a:blipFill>
            <a:blip r:embed="rId2"/>
            <a:stretch>
              <a:fillRect l="0" t="0" r="0" b="0"/>
            </a:stretch>
          </a:blipFill>
        </p:spPr>
      </p:sp>
      <p:grpSp>
        <p:nvGrpSpPr>
          <p:cNvPr name="Group 5" id="5"/>
          <p:cNvGrpSpPr>
            <a:grpSpLocks noChangeAspect="true"/>
          </p:cNvGrpSpPr>
          <p:nvPr/>
        </p:nvGrpSpPr>
        <p:grpSpPr>
          <a:xfrm rot="0">
            <a:off x="103575" y="3567913"/>
            <a:ext cx="576186" cy="37176"/>
            <a:chOff x="0" y="0"/>
            <a:chExt cx="576186" cy="37173"/>
          </a:xfrm>
        </p:grpSpPr>
        <p:sp>
          <p:nvSpPr>
            <p:cNvPr name="Freeform 6" id="6"/>
            <p:cNvSpPr/>
            <p:nvPr/>
          </p:nvSpPr>
          <p:spPr>
            <a:xfrm flipH="false" flipV="false" rot="0">
              <a:off x="0" y="0"/>
              <a:ext cx="576199" cy="37211"/>
            </a:xfrm>
            <a:custGeom>
              <a:avLst/>
              <a:gdLst/>
              <a:ahLst/>
              <a:cxnLst/>
              <a:rect r="r" b="b" t="t" l="l"/>
              <a:pathLst>
                <a:path h="37211" w="576199">
                  <a:moveTo>
                    <a:pt x="0" y="0"/>
                  </a:moveTo>
                  <a:lnTo>
                    <a:pt x="0" y="37211"/>
                  </a:lnTo>
                  <a:lnTo>
                    <a:pt x="576199" y="37211"/>
                  </a:lnTo>
                  <a:lnTo>
                    <a:pt x="576199" y="0"/>
                  </a:lnTo>
                  <a:close/>
                </a:path>
              </a:pathLst>
            </a:custGeom>
            <a:solidFill>
              <a:srgbClr val="EBEFFE"/>
            </a:solidFill>
          </p:spPr>
        </p:sp>
      </p:grpSp>
      <p:sp>
        <p:nvSpPr>
          <p:cNvPr name="TextBox 7" id="7"/>
          <p:cNvSpPr txBox="true"/>
          <p:nvPr/>
        </p:nvSpPr>
        <p:spPr>
          <a:xfrm rot="0">
            <a:off x="206683" y="192167"/>
            <a:ext cx="8966425" cy="3123076"/>
          </a:xfrm>
          <a:prstGeom prst="rect">
            <a:avLst/>
          </a:prstGeom>
        </p:spPr>
        <p:txBody>
          <a:bodyPr anchor="t" rtlCol="false" tIns="0" lIns="0" bIns="0" rIns="0">
            <a:spAutoFit/>
          </a:bodyPr>
          <a:lstStyle/>
          <a:p>
            <a:pPr algn="l">
              <a:lnSpc>
                <a:spcPts val="3075"/>
              </a:lnSpc>
            </a:pPr>
            <a:r>
              <a:rPr lang="en-US" sz="2380" spc="119">
                <a:solidFill>
                  <a:srgbClr val="FFFFFF"/>
                </a:solidFill>
                <a:latin typeface="Raleway"/>
                <a:ea typeface="Raleway"/>
                <a:cs typeface="Raleway"/>
                <a:sym typeface="Raleway"/>
                <a:hlinkClick r:id="rId3" tooltip="https://en.wikipedia.org/wiki/%C3%96tzi"/>
              </a:rPr>
              <a:t>In a wooden backpack, Ötzi carried an axe, bow and arrows, dagger, and blade sharpener. Apart from the axe, all of his belongings were made of natural materials such as branches, bark, flint, leather, and antlers. His axe was made of copper, a new and extremely rare material at the time. This suggests that Ötzi had a high social status in his community.</a:t>
            </a:r>
          </a:p>
          <a:p>
            <a:pPr algn="l">
              <a:lnSpc>
                <a:spcPts val="3075"/>
              </a:lnSpc>
            </a:pPr>
            <a:r>
              <a:rPr lang="en-US" sz="2380">
                <a:solidFill>
                  <a:srgbClr val="FFFFFF"/>
                </a:solidFill>
                <a:latin typeface="Raleway"/>
                <a:ea typeface="Raleway"/>
                <a:cs typeface="Raleway"/>
                <a:sym typeface="Raleway"/>
              </a:rPr>
              <a:t> </a:t>
            </a:r>
          </a:p>
        </p:txBody>
      </p:sp>
      <p:sp>
        <p:nvSpPr>
          <p:cNvPr name="TextBox 8" id="8"/>
          <p:cNvSpPr txBox="true"/>
          <p:nvPr/>
        </p:nvSpPr>
        <p:spPr>
          <a:xfrm rot="0">
            <a:off x="103575" y="3761013"/>
            <a:ext cx="1721082" cy="1273874"/>
          </a:xfrm>
          <a:prstGeom prst="rect">
            <a:avLst/>
          </a:prstGeom>
        </p:spPr>
        <p:txBody>
          <a:bodyPr anchor="t" rtlCol="false" tIns="0" lIns="0" bIns="0" rIns="0">
            <a:spAutoFit/>
          </a:bodyPr>
          <a:lstStyle/>
          <a:p>
            <a:pPr algn="l">
              <a:lnSpc>
                <a:spcPts val="3375"/>
              </a:lnSpc>
            </a:pPr>
            <a:r>
              <a:rPr lang="en-US" b="true" sz="2120" spc="212">
                <a:solidFill>
                  <a:srgbClr val="EBEFFE"/>
                </a:solidFill>
                <a:latin typeface="Raleway Bold"/>
                <a:ea typeface="Raleway Bold"/>
                <a:cs typeface="Raleway Bold"/>
                <a:sym typeface="Raleway Bold"/>
              </a:rPr>
              <a:t>WHAT ABOUT HIS WEAPONS?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336608" y="156877"/>
            <a:ext cx="916972" cy="59160"/>
            <a:chOff x="0" y="0"/>
            <a:chExt cx="916965" cy="59157"/>
          </a:xfrm>
        </p:grpSpPr>
        <p:sp>
          <p:nvSpPr>
            <p:cNvPr name="Freeform 3" id="3"/>
            <p:cNvSpPr/>
            <p:nvPr/>
          </p:nvSpPr>
          <p:spPr>
            <a:xfrm flipH="false" flipV="false" rot="0">
              <a:off x="0" y="0"/>
              <a:ext cx="916940" cy="59182"/>
            </a:xfrm>
            <a:custGeom>
              <a:avLst/>
              <a:gdLst/>
              <a:ahLst/>
              <a:cxnLst/>
              <a:rect r="r" b="b" t="t" l="l"/>
              <a:pathLst>
                <a:path h="59182" w="916940">
                  <a:moveTo>
                    <a:pt x="0" y="0"/>
                  </a:moveTo>
                  <a:lnTo>
                    <a:pt x="916940" y="0"/>
                  </a:lnTo>
                  <a:lnTo>
                    <a:pt x="916940" y="59182"/>
                  </a:lnTo>
                  <a:lnTo>
                    <a:pt x="0" y="59182"/>
                  </a:lnTo>
                  <a:close/>
                </a:path>
              </a:pathLst>
            </a:custGeom>
            <a:solidFill>
              <a:srgbClr val="EBEFFE"/>
            </a:solidFill>
          </p:spPr>
        </p:sp>
      </p:grpSp>
      <p:grpSp>
        <p:nvGrpSpPr>
          <p:cNvPr name="Group 4" id="4"/>
          <p:cNvGrpSpPr>
            <a:grpSpLocks noChangeAspect="true"/>
          </p:cNvGrpSpPr>
          <p:nvPr/>
        </p:nvGrpSpPr>
        <p:grpSpPr>
          <a:xfrm rot="0">
            <a:off x="5667642" y="428701"/>
            <a:ext cx="5498925" cy="6525901"/>
            <a:chOff x="0" y="0"/>
            <a:chExt cx="5498922" cy="6525908"/>
          </a:xfrm>
        </p:grpSpPr>
        <p:sp>
          <p:nvSpPr>
            <p:cNvPr name="Freeform 5" id="5"/>
            <p:cNvSpPr/>
            <p:nvPr/>
          </p:nvSpPr>
          <p:spPr>
            <a:xfrm flipH="false" flipV="false" rot="0">
              <a:off x="0" y="61468"/>
              <a:ext cx="4085971" cy="6464427"/>
            </a:xfrm>
            <a:custGeom>
              <a:avLst/>
              <a:gdLst/>
              <a:ahLst/>
              <a:cxnLst/>
              <a:rect r="r" b="b" t="t" l="l"/>
              <a:pathLst>
                <a:path h="6464427" w="4085971">
                  <a:moveTo>
                    <a:pt x="4085971" y="0"/>
                  </a:moveTo>
                  <a:lnTo>
                    <a:pt x="0" y="787146"/>
                  </a:lnTo>
                  <a:lnTo>
                    <a:pt x="0" y="787146"/>
                  </a:lnTo>
                  <a:lnTo>
                    <a:pt x="1093597" y="6464427"/>
                  </a:lnTo>
                  <a:lnTo>
                    <a:pt x="4057269" y="5893562"/>
                  </a:lnTo>
                  <a:lnTo>
                    <a:pt x="4085971" y="5887974"/>
                  </a:lnTo>
                  <a:lnTo>
                    <a:pt x="4085971" y="0"/>
                  </a:lnTo>
                  <a:close/>
                </a:path>
              </a:pathLst>
            </a:custGeom>
            <a:solidFill>
              <a:srgbClr val="EBEFFE"/>
            </a:solidFill>
          </p:spPr>
        </p:sp>
      </p:grpSp>
      <p:sp>
        <p:nvSpPr>
          <p:cNvPr name="Freeform 6" id="6"/>
          <p:cNvSpPr/>
          <p:nvPr/>
        </p:nvSpPr>
        <p:spPr>
          <a:xfrm flipH="false" flipV="false" rot="0">
            <a:off x="172869" y="1942500"/>
            <a:ext cx="5495925" cy="4124325"/>
          </a:xfrm>
          <a:custGeom>
            <a:avLst/>
            <a:gdLst/>
            <a:ahLst/>
            <a:cxnLst/>
            <a:rect r="r" b="b" t="t" l="l"/>
            <a:pathLst>
              <a:path h="4124325" w="5495925">
                <a:moveTo>
                  <a:pt x="0" y="0"/>
                </a:moveTo>
                <a:lnTo>
                  <a:pt x="5495925" y="0"/>
                </a:lnTo>
                <a:lnTo>
                  <a:pt x="5495925" y="4124325"/>
                </a:lnTo>
                <a:lnTo>
                  <a:pt x="0" y="4124325"/>
                </a:lnTo>
                <a:lnTo>
                  <a:pt x="0" y="0"/>
                </a:lnTo>
                <a:close/>
              </a:path>
            </a:pathLst>
          </a:custGeom>
          <a:blipFill>
            <a:blip r:embed="rId2"/>
            <a:stretch>
              <a:fillRect l="0" t="0" r="0" b="0"/>
            </a:stretch>
          </a:blipFill>
        </p:spPr>
      </p:sp>
      <p:sp>
        <p:nvSpPr>
          <p:cNvPr name="TextBox 7" id="7"/>
          <p:cNvSpPr txBox="true"/>
          <p:nvPr/>
        </p:nvSpPr>
        <p:spPr>
          <a:xfrm rot="0">
            <a:off x="6608178" y="1296486"/>
            <a:ext cx="3039008" cy="4682023"/>
          </a:xfrm>
          <a:prstGeom prst="rect">
            <a:avLst/>
          </a:prstGeom>
        </p:spPr>
        <p:txBody>
          <a:bodyPr anchor="t" rtlCol="false" tIns="0" lIns="0" bIns="0" rIns="0">
            <a:spAutoFit/>
          </a:bodyPr>
          <a:lstStyle/>
          <a:p>
            <a:pPr algn="l">
              <a:lnSpc>
                <a:spcPts val="3073"/>
              </a:lnSpc>
            </a:pPr>
            <a:r>
              <a:rPr lang="en-US" sz="2377" spc="118">
                <a:solidFill>
                  <a:srgbClr val="364182"/>
                </a:solidFill>
                <a:latin typeface="Raleway"/>
                <a:ea typeface="Raleway"/>
                <a:cs typeface="Raleway"/>
                <a:sym typeface="Raleway"/>
              </a:rPr>
              <a:t>Scientists learned so much about his life and history that they were able to build a model of how he would have appeared. They said, he had dark, medium-long hair, probably had a beard, had brown eyes</a:t>
            </a:r>
          </a:p>
        </p:txBody>
      </p:sp>
      <p:sp>
        <p:nvSpPr>
          <p:cNvPr name="TextBox 8" id="8"/>
          <p:cNvSpPr txBox="true"/>
          <p:nvPr/>
        </p:nvSpPr>
        <p:spPr>
          <a:xfrm rot="0">
            <a:off x="3336608" y="504844"/>
            <a:ext cx="3040675" cy="1001316"/>
          </a:xfrm>
          <a:prstGeom prst="rect">
            <a:avLst/>
          </a:prstGeom>
        </p:spPr>
        <p:txBody>
          <a:bodyPr anchor="t" rtlCol="false" tIns="0" lIns="0" bIns="0" rIns="0">
            <a:spAutoFit/>
          </a:bodyPr>
          <a:lstStyle/>
          <a:p>
            <a:pPr algn="l">
              <a:lnSpc>
                <a:spcPts val="4061"/>
              </a:lnSpc>
            </a:pPr>
            <a:r>
              <a:rPr lang="en-US" b="true" sz="2575" spc="257">
                <a:solidFill>
                  <a:srgbClr val="EBEFFE"/>
                </a:solidFill>
                <a:latin typeface="Raleway Bold"/>
                <a:ea typeface="Raleway Bold"/>
                <a:cs typeface="Raleway Bold"/>
                <a:sym typeface="Raleway Bold"/>
              </a:rPr>
              <a:t>WHAT DID ÖTZI LOOK LIKE?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364182"/>
        </a:solidFill>
      </p:bgPr>
    </p:bg>
    <p:spTree>
      <p:nvGrpSpPr>
        <p:cNvPr id="1" name=""/>
        <p:cNvGrpSpPr/>
        <p:nvPr/>
      </p:nvGrpSpPr>
      <p:grpSpPr>
        <a:xfrm>
          <a:off x="0" y="0"/>
          <a:ext cx="0" cy="0"/>
          <a:chOff x="0" y="0"/>
          <a:chExt cx="0" cy="0"/>
        </a:xfrm>
      </p:grpSpPr>
      <p:sp>
        <p:nvSpPr>
          <p:cNvPr name="Freeform 2" id="2"/>
          <p:cNvSpPr/>
          <p:nvPr/>
        </p:nvSpPr>
        <p:spPr>
          <a:xfrm flipH="false" flipV="false" rot="0">
            <a:off x="3264779" y="0"/>
            <a:ext cx="6488821" cy="5043488"/>
          </a:xfrm>
          <a:custGeom>
            <a:avLst/>
            <a:gdLst/>
            <a:ahLst/>
            <a:cxnLst/>
            <a:rect r="r" b="b" t="t" l="l"/>
            <a:pathLst>
              <a:path h="5043488" w="6488821">
                <a:moveTo>
                  <a:pt x="0" y="0"/>
                </a:moveTo>
                <a:lnTo>
                  <a:pt x="6488821" y="0"/>
                </a:lnTo>
                <a:lnTo>
                  <a:pt x="6488821" y="5043488"/>
                </a:lnTo>
                <a:lnTo>
                  <a:pt x="0" y="5043488"/>
                </a:lnTo>
                <a:lnTo>
                  <a:pt x="0" y="0"/>
                </a:lnTo>
                <a:close/>
              </a:path>
            </a:pathLst>
          </a:custGeom>
          <a:blipFill>
            <a:blip r:embed="rId2">
              <a:alphaModFix amt="98800"/>
            </a:blip>
            <a:stretch>
              <a:fillRect l="-55425" t="-15391" r="-44210" b="0"/>
            </a:stretch>
          </a:blipFill>
        </p:spPr>
      </p:sp>
      <p:grpSp>
        <p:nvGrpSpPr>
          <p:cNvPr name="Group 3" id="3"/>
          <p:cNvGrpSpPr>
            <a:grpSpLocks noChangeAspect="true"/>
          </p:cNvGrpSpPr>
          <p:nvPr/>
        </p:nvGrpSpPr>
        <p:grpSpPr>
          <a:xfrm rot="0">
            <a:off x="-2048789" y="-839524"/>
            <a:ext cx="7242572" cy="9107748"/>
            <a:chOff x="0" y="0"/>
            <a:chExt cx="7242569" cy="9107742"/>
          </a:xfrm>
        </p:grpSpPr>
        <p:sp>
          <p:nvSpPr>
            <p:cNvPr name="Freeform 4" id="4"/>
            <p:cNvSpPr/>
            <p:nvPr/>
          </p:nvSpPr>
          <p:spPr>
            <a:xfrm flipH="false" flipV="false" rot="0">
              <a:off x="2048764" y="839470"/>
              <a:ext cx="5130292" cy="7315200"/>
            </a:xfrm>
            <a:custGeom>
              <a:avLst/>
              <a:gdLst/>
              <a:ahLst/>
              <a:cxnLst/>
              <a:rect r="r" b="b" t="t" l="l"/>
              <a:pathLst>
                <a:path h="7315200" w="5130292">
                  <a:moveTo>
                    <a:pt x="0" y="0"/>
                  </a:moveTo>
                  <a:lnTo>
                    <a:pt x="0" y="7315200"/>
                  </a:lnTo>
                  <a:lnTo>
                    <a:pt x="4154805" y="7315200"/>
                  </a:lnTo>
                  <a:lnTo>
                    <a:pt x="5130292" y="7127240"/>
                  </a:lnTo>
                  <a:lnTo>
                    <a:pt x="3757295" y="0"/>
                  </a:lnTo>
                  <a:close/>
                </a:path>
              </a:pathLst>
            </a:custGeom>
            <a:solidFill>
              <a:srgbClr val="364182"/>
            </a:solidFill>
          </p:spPr>
        </p:sp>
        <p:sp>
          <p:nvSpPr>
            <p:cNvPr name="Freeform 5" id="5"/>
            <p:cNvSpPr/>
            <p:nvPr/>
          </p:nvSpPr>
          <p:spPr>
            <a:xfrm flipH="false" flipV="false" rot="0">
              <a:off x="2290826" y="1513205"/>
              <a:ext cx="685165" cy="44196"/>
            </a:xfrm>
            <a:custGeom>
              <a:avLst/>
              <a:gdLst/>
              <a:ahLst/>
              <a:cxnLst/>
              <a:rect r="r" b="b" t="t" l="l"/>
              <a:pathLst>
                <a:path h="44196" w="685165">
                  <a:moveTo>
                    <a:pt x="0" y="0"/>
                  </a:moveTo>
                  <a:lnTo>
                    <a:pt x="685165" y="0"/>
                  </a:lnTo>
                  <a:lnTo>
                    <a:pt x="685165" y="44196"/>
                  </a:lnTo>
                  <a:lnTo>
                    <a:pt x="0" y="44196"/>
                  </a:lnTo>
                  <a:close/>
                </a:path>
              </a:pathLst>
            </a:custGeom>
            <a:solidFill>
              <a:srgbClr val="EBEFFE"/>
            </a:solidFill>
          </p:spPr>
        </p:sp>
      </p:grpSp>
      <p:sp>
        <p:nvSpPr>
          <p:cNvPr name="Freeform 6" id="6"/>
          <p:cNvSpPr/>
          <p:nvPr/>
        </p:nvSpPr>
        <p:spPr>
          <a:xfrm flipH="false" flipV="false" rot="0">
            <a:off x="4727829" y="4013473"/>
            <a:ext cx="3305175" cy="3301727"/>
          </a:xfrm>
          <a:custGeom>
            <a:avLst/>
            <a:gdLst/>
            <a:ahLst/>
            <a:cxnLst/>
            <a:rect r="r" b="b" t="t" l="l"/>
            <a:pathLst>
              <a:path h="3301727" w="3305175">
                <a:moveTo>
                  <a:pt x="0" y="0"/>
                </a:moveTo>
                <a:lnTo>
                  <a:pt x="3305175" y="0"/>
                </a:lnTo>
                <a:lnTo>
                  <a:pt x="3305175" y="3301727"/>
                </a:lnTo>
                <a:lnTo>
                  <a:pt x="0" y="3301727"/>
                </a:lnTo>
                <a:lnTo>
                  <a:pt x="0" y="0"/>
                </a:lnTo>
                <a:close/>
              </a:path>
            </a:pathLst>
          </a:custGeom>
          <a:blipFill>
            <a:blip r:embed="rId3"/>
            <a:stretch>
              <a:fillRect l="0" t="0" r="0" b="-104"/>
            </a:stretch>
          </a:blipFill>
        </p:spPr>
      </p:sp>
      <p:sp>
        <p:nvSpPr>
          <p:cNvPr name="TextBox 7" id="7"/>
          <p:cNvSpPr txBox="true"/>
          <p:nvPr/>
        </p:nvSpPr>
        <p:spPr>
          <a:xfrm rot="0">
            <a:off x="242002" y="880043"/>
            <a:ext cx="2992222" cy="5185200"/>
          </a:xfrm>
          <a:prstGeom prst="rect">
            <a:avLst/>
          </a:prstGeom>
        </p:spPr>
        <p:txBody>
          <a:bodyPr anchor="t" rtlCol="false" tIns="0" lIns="0" bIns="0" rIns="0">
            <a:spAutoFit/>
          </a:bodyPr>
          <a:lstStyle/>
          <a:p>
            <a:pPr algn="l">
              <a:lnSpc>
                <a:spcPts val="5134"/>
              </a:lnSpc>
            </a:pPr>
            <a:r>
              <a:rPr lang="en-US" sz="3219" spc="321">
                <a:solidFill>
                  <a:srgbClr val="EBEFFE"/>
                </a:solidFill>
                <a:latin typeface="Raleway"/>
                <a:ea typeface="Raleway"/>
                <a:cs typeface="Raleway"/>
                <a:sym typeface="Raleway"/>
              </a:rPr>
              <a:t>NOW THAT YOU KNOW ALL OF THIS ABOUT ÖTZI, CAN YOU THINK ABOUT HOW HE DIED? </a:t>
            </a:r>
          </a:p>
        </p:txBody>
      </p:sp>
      <p:sp>
        <p:nvSpPr>
          <p:cNvPr name="TextBox 8" id="8"/>
          <p:cNvSpPr txBox="true"/>
          <p:nvPr/>
        </p:nvSpPr>
        <p:spPr>
          <a:xfrm rot="0">
            <a:off x="531609" y="6611074"/>
            <a:ext cx="3372279" cy="591588"/>
          </a:xfrm>
          <a:prstGeom prst="rect">
            <a:avLst/>
          </a:prstGeom>
        </p:spPr>
        <p:txBody>
          <a:bodyPr anchor="t" rtlCol="false" tIns="0" lIns="0" bIns="0" rIns="0">
            <a:spAutoFit/>
          </a:bodyPr>
          <a:lstStyle/>
          <a:p>
            <a:pPr algn="ctr">
              <a:lnSpc>
                <a:spcPts val="2324"/>
              </a:lnSpc>
            </a:pPr>
            <a:r>
              <a:rPr lang="en-US" sz="1699">
                <a:solidFill>
                  <a:srgbClr val="EBEFFE"/>
                </a:solidFill>
                <a:latin typeface="Canva Sans"/>
                <a:ea typeface="Canva Sans"/>
                <a:cs typeface="Canva Sans"/>
                <a:sym typeface="Canva Sans"/>
              </a:rPr>
              <a:t>Print out the worksheet to learn further about him.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DAGh7GYilPw</dc:identifier>
  <dcterms:modified xsi:type="dcterms:W3CDTF">2011-08-01T06:04:30Z</dcterms:modified>
  <cp:revision>1</cp:revision>
  <dc:title>Otzi, The ice man.pdf</dc:title>
</cp:coreProperties>
</file>