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x="9753600" cy="7315200"/>
  <p:notesSz cx="6858000" cy="9144000"/>
  <p:embeddedFontLst>
    <p:embeddedFont>
      <p:font typeface="League Gothic" charset="1" panose="00000500000000000000"/>
      <p:regular r:id="rId34"/>
    </p:embeddedFont>
    <p:embeddedFont>
      <p:font typeface="Lora" charset="1" panose="00000500000000000000"/>
      <p:regular r:id="rId35"/>
    </p:embeddedFont>
    <p:embeddedFont>
      <p:font typeface="Montserrat Light" charset="1" panose="00000400000000000000"/>
      <p:regular r:id="rId36"/>
    </p:embeddedFont>
    <p:embeddedFont>
      <p:font typeface="Canva Sans Bold" charset="1" panose="020B0803030501040103"/>
      <p:regular r:id="rId37"/>
    </p:embeddedFont>
    <p:embeddedFont>
      <p:font typeface="Canva Sans" charset="1" panose="020B0503030501040103"/>
      <p:regular r:id="rId38"/>
    </p:embeddedFont>
    <p:embeddedFont>
      <p:font typeface="Aloja" charset="1" panose="02000500000000000000"/>
      <p:regular r:id="rId39"/>
    </p:embeddedFont>
    <p:embeddedFont>
      <p:font typeface="Montserrat Bold" charset="1" panose="00000800000000000000"/>
      <p:regular r:id="rId40"/>
    </p:embeddedFont>
    <p:embeddedFont>
      <p:font typeface="Chewy" charset="1" panose="02000000000000000000"/>
      <p:regular r:id="rId41"/>
    </p:embeddedFont>
    <p:embeddedFont>
      <p:font typeface="Shrikhand" charset="1" panose="02000000000000000000"/>
      <p:regular r:id="rId42"/>
    </p:embeddedFont>
    <p:embeddedFont>
      <p:font typeface="Playlist Script" charset="1" panose="00000000000000000000"/>
      <p:regular r:id="rId43"/>
    </p:embeddedFont>
    <p:embeddedFont>
      <p:font typeface="Nickainley" charset="1" panose="00000500000000000000"/>
      <p:regular r:id="rId44"/>
    </p:embeddedFont>
    <p:embeddedFont>
      <p:font typeface="Bukhari Script" charset="1" panose="00000500000000000000"/>
      <p:regular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12.svg" Type="http://schemas.openxmlformats.org/officeDocument/2006/relationships/image"/><Relationship Id="rId12" Target="../media/image13.png" Type="http://schemas.openxmlformats.org/officeDocument/2006/relationships/image"/><Relationship Id="rId13" Target="../media/image14.svg" Type="http://schemas.openxmlformats.org/officeDocument/2006/relationships/image"/><Relationship Id="rId14" Target="../media/image15.png" Type="http://schemas.openxmlformats.org/officeDocument/2006/relationships/image"/><Relationship Id="rId15" Target="../media/image16.png" Type="http://schemas.openxmlformats.org/officeDocument/2006/relationships/image"/><Relationship Id="rId16" Target="../media/image17.svg" Type="http://schemas.openxmlformats.org/officeDocument/2006/relationships/image"/><Relationship Id="rId2" Target="../media/image1.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6.pn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8.png" Type="http://schemas.openxmlformats.org/officeDocument/2006/relationships/image"/><Relationship Id="rId4" Target="../media/image19.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0.png" Type="http://schemas.openxmlformats.org/officeDocument/2006/relationships/image"/><Relationship Id="rId4" Target="../media/image21.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9.png" Type="http://schemas.openxmlformats.org/officeDocument/2006/relationships/image"/><Relationship Id="rId11" Target="../media/image30.svg" Type="http://schemas.openxmlformats.org/officeDocument/2006/relationships/image"/><Relationship Id="rId12" Target="../media/image31.png" Type="http://schemas.openxmlformats.org/officeDocument/2006/relationships/image"/><Relationship Id="rId13" Target="../media/image3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33.png" Type="http://schemas.openxmlformats.org/officeDocument/2006/relationships/image"/><Relationship Id="rId18" Target="../media/image34.svg" Type="http://schemas.openxmlformats.org/officeDocument/2006/relationships/image"/><Relationship Id="rId19" Target="../media/image35.png" Type="http://schemas.openxmlformats.org/officeDocument/2006/relationships/image"/><Relationship Id="rId2" Target="../media/image1.jpeg" Type="http://schemas.openxmlformats.org/officeDocument/2006/relationships/image"/><Relationship Id="rId20" Target="../media/image36.svg" Type="http://schemas.openxmlformats.org/officeDocument/2006/relationships/image"/><Relationship Id="rId21" Target="../media/image37.png" Type="http://schemas.openxmlformats.org/officeDocument/2006/relationships/image"/><Relationship Id="rId22" Target="../media/image38.svg" Type="http://schemas.openxmlformats.org/officeDocument/2006/relationships/image"/><Relationship Id="rId3" Target="../media/image22.png" Type="http://schemas.openxmlformats.org/officeDocument/2006/relationships/image"/><Relationship Id="rId4" Target="../media/image23.svg" Type="http://schemas.openxmlformats.org/officeDocument/2006/relationships/image"/><Relationship Id="rId5" Target="../media/image24.png" Type="http://schemas.openxmlformats.org/officeDocument/2006/relationships/image"/><Relationship Id="rId6" Target="../media/image25.png" Type="http://schemas.openxmlformats.org/officeDocument/2006/relationships/image"/><Relationship Id="rId7" Target="../media/image26.svg" Type="http://schemas.openxmlformats.org/officeDocument/2006/relationships/image"/><Relationship Id="rId8" Target="../media/image27.png" Type="http://schemas.openxmlformats.org/officeDocument/2006/relationships/image"/><Relationship Id="rId9" Target="../media/image28.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9.png" Type="http://schemas.openxmlformats.org/officeDocument/2006/relationships/image"/><Relationship Id="rId4" Target="../media/image40.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1.png" Type="http://schemas.openxmlformats.org/officeDocument/2006/relationships/image"/><Relationship Id="rId4" Target="../media/image42.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jpeg" Type="http://schemas.openxmlformats.org/officeDocument/2006/relationships/image"/><Relationship Id="rId4" Target="../media/image43.png" Type="http://schemas.openxmlformats.org/officeDocument/2006/relationships/image"/><Relationship Id="rId5" Target="../media/image44.svg" Type="http://schemas.openxmlformats.org/officeDocument/2006/relationships/image"/><Relationship Id="rId6" Target="../media/image45.png" Type="http://schemas.openxmlformats.org/officeDocument/2006/relationships/image"/><Relationship Id="rId7" Target="../media/image46.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4.png" Type="http://schemas.openxmlformats.org/officeDocument/2006/relationships/image"/><Relationship Id="rId11" Target="../media/image55.svg" Type="http://schemas.openxmlformats.org/officeDocument/2006/relationships/image"/><Relationship Id="rId2" Target="../media/image1.jpeg" Type="http://schemas.openxmlformats.org/officeDocument/2006/relationships/image"/><Relationship Id="rId3" Target="../media/image47.png" Type="http://schemas.openxmlformats.org/officeDocument/2006/relationships/image"/><Relationship Id="rId4" Target="../media/image48.svg" Type="http://schemas.openxmlformats.org/officeDocument/2006/relationships/image"/><Relationship Id="rId5" Target="../media/image49.jpeg" Type="http://schemas.openxmlformats.org/officeDocument/2006/relationships/image"/><Relationship Id="rId6" Target="../media/image50.png" Type="http://schemas.openxmlformats.org/officeDocument/2006/relationships/image"/><Relationship Id="rId7" Target="../media/image51.svg" Type="http://schemas.openxmlformats.org/officeDocument/2006/relationships/image"/><Relationship Id="rId8" Target="../media/image52.png" Type="http://schemas.openxmlformats.org/officeDocument/2006/relationships/image"/><Relationship Id="rId9" Target="../media/image53.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6.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7.png" Type="http://schemas.openxmlformats.org/officeDocument/2006/relationships/image"/><Relationship Id="rId4" Target="../media/image58.png" Type="http://schemas.openxmlformats.org/officeDocument/2006/relationships/image"/><Relationship Id="rId5" Target="../media/image59.svg" Type="http://schemas.openxmlformats.org/officeDocument/2006/relationships/image"/><Relationship Id="rId6" Target="../media/image60.png" Type="http://schemas.openxmlformats.org/officeDocument/2006/relationships/image"/><Relationship Id="rId7" Target="../media/image61.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2.jpeg" Type="http://schemas.openxmlformats.org/officeDocument/2006/relationships/image"/><Relationship Id="rId4" Target="../media/image63.png" Type="http://schemas.openxmlformats.org/officeDocument/2006/relationships/image"/><Relationship Id="rId5" Target="../media/image64.svg" Type="http://schemas.openxmlformats.org/officeDocument/2006/relationships/image"/><Relationship Id="rId6" Target="../media/image65.png" Type="http://schemas.openxmlformats.org/officeDocument/2006/relationships/image"/><Relationship Id="rId7" Target="../media/image66.svg" Type="http://schemas.openxmlformats.org/officeDocument/2006/relationships/image"/><Relationship Id="rId8" Target="../media/image67.png" Type="http://schemas.openxmlformats.org/officeDocument/2006/relationships/image"/><Relationship Id="rId9" Target="../media/image68.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9.jpeg" Type="http://schemas.openxmlformats.org/officeDocument/2006/relationships/image"/><Relationship Id="rId4" Target="../media/image70.png" Type="http://schemas.openxmlformats.org/officeDocument/2006/relationships/image"/><Relationship Id="rId5" Target="../media/image71.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72.png" Type="http://schemas.openxmlformats.org/officeDocument/2006/relationships/image"/><Relationship Id="rId4" Target="../media/image73.png" Type="http://schemas.openxmlformats.org/officeDocument/2006/relationships/image"/><Relationship Id="rId5" Target="../media/image74.svg" Type="http://schemas.openxmlformats.org/officeDocument/2006/relationships/image"/><Relationship Id="rId6" Target="../media/image75.jpeg" Type="http://schemas.openxmlformats.org/officeDocument/2006/relationships/image"/><Relationship Id="rId7" Target="../media/image69.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76.jpeg" Type="http://schemas.openxmlformats.org/officeDocument/2006/relationships/image"/><Relationship Id="rId4" Target="../media/image77.png" Type="http://schemas.openxmlformats.org/officeDocument/2006/relationships/image"/><Relationship Id="rId5" Target="../media/image78.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6.png" Type="http://schemas.openxmlformats.org/officeDocument/2006/relationships/image"/><Relationship Id="rId11" Target="../media/image87.svg" Type="http://schemas.openxmlformats.org/officeDocument/2006/relationships/image"/><Relationship Id="rId2" Target="../media/image1.jpeg" Type="http://schemas.openxmlformats.org/officeDocument/2006/relationships/image"/><Relationship Id="rId3" Target="../media/image79.png" Type="http://schemas.openxmlformats.org/officeDocument/2006/relationships/image"/><Relationship Id="rId4" Target="../media/image80.svg" Type="http://schemas.openxmlformats.org/officeDocument/2006/relationships/image"/><Relationship Id="rId5" Target="../media/image81.jpeg" Type="http://schemas.openxmlformats.org/officeDocument/2006/relationships/image"/><Relationship Id="rId6" Target="../media/image82.jpeg" Type="http://schemas.openxmlformats.org/officeDocument/2006/relationships/image"/><Relationship Id="rId7" Target="../media/image83.jpeg" Type="http://schemas.openxmlformats.org/officeDocument/2006/relationships/image"/><Relationship Id="rId8" Target="../media/image84.png" Type="http://schemas.openxmlformats.org/officeDocument/2006/relationships/image"/><Relationship Id="rId9" Target="../media/image85.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8.png" Type="http://schemas.openxmlformats.org/officeDocument/2006/relationships/image"/><Relationship Id="rId4" Target="../media/image89.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90.png" Type="http://schemas.openxmlformats.org/officeDocument/2006/relationships/image"/><Relationship Id="rId4" Target="../media/image91.svg" Type="http://schemas.openxmlformats.org/officeDocument/2006/relationships/image"/><Relationship Id="rId5" Target="../media/image92.png" Type="http://schemas.openxmlformats.org/officeDocument/2006/relationships/image"/><Relationship Id="rId6" Target="../media/image93.png" Type="http://schemas.openxmlformats.org/officeDocument/2006/relationships/image"/><Relationship Id="rId7" Target="../media/image94.svg" Type="http://schemas.openxmlformats.org/officeDocument/2006/relationships/image"/><Relationship Id="rId8" Target="../media/image95.png" Type="http://schemas.openxmlformats.org/officeDocument/2006/relationships/image"/><Relationship Id="rId9" Target="../media/image96.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97.jpeg" Type="http://schemas.openxmlformats.org/officeDocument/2006/relationships/image"/><Relationship Id="rId4" Target="../media/image98.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99.jpe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00.jpe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01.jpe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02.jpe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03.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118148" y="55559"/>
            <a:ext cx="3869484" cy="6996570"/>
            <a:chOff x="0" y="0"/>
            <a:chExt cx="3869487" cy="6996570"/>
          </a:xfrm>
        </p:grpSpPr>
        <p:sp>
          <p:nvSpPr>
            <p:cNvPr name="Freeform 4" id="4"/>
            <p:cNvSpPr/>
            <p:nvPr/>
          </p:nvSpPr>
          <p:spPr>
            <a:xfrm flipH="false" flipV="false" rot="0">
              <a:off x="219583" y="63500"/>
              <a:ext cx="3400425" cy="6869557"/>
            </a:xfrm>
            <a:custGeom>
              <a:avLst/>
              <a:gdLst/>
              <a:ahLst/>
              <a:cxnLst/>
              <a:rect r="r" b="b" t="t" l="l"/>
              <a:pathLst>
                <a:path h="6869557" w="3400425">
                  <a:moveTo>
                    <a:pt x="0" y="0"/>
                  </a:moveTo>
                  <a:lnTo>
                    <a:pt x="0" y="6869557"/>
                  </a:lnTo>
                  <a:lnTo>
                    <a:pt x="3400425" y="6869557"/>
                  </a:lnTo>
                  <a:lnTo>
                    <a:pt x="3400425" y="0"/>
                  </a:lnTo>
                  <a:close/>
                </a:path>
              </a:pathLst>
            </a:custGeom>
            <a:solidFill>
              <a:srgbClr val="FFFFFF"/>
            </a:solidFill>
          </p:spPr>
        </p:sp>
        <p:sp>
          <p:nvSpPr>
            <p:cNvPr name="Freeform 5" id="5"/>
            <p:cNvSpPr/>
            <p:nvPr/>
          </p:nvSpPr>
          <p:spPr>
            <a:xfrm flipH="false" flipV="false" rot="0">
              <a:off x="63500" y="63500"/>
              <a:ext cx="3742436" cy="6869557"/>
            </a:xfrm>
            <a:custGeom>
              <a:avLst/>
              <a:gdLst/>
              <a:ahLst/>
              <a:cxnLst/>
              <a:rect r="r" b="b" t="t" l="l"/>
              <a:pathLst>
                <a:path h="6869557" w="3742436">
                  <a:moveTo>
                    <a:pt x="0" y="0"/>
                  </a:moveTo>
                  <a:lnTo>
                    <a:pt x="0" y="6869557"/>
                  </a:lnTo>
                  <a:lnTo>
                    <a:pt x="3742436" y="6869557"/>
                  </a:lnTo>
                  <a:lnTo>
                    <a:pt x="3742436" y="0"/>
                  </a:lnTo>
                  <a:close/>
                </a:path>
              </a:pathLst>
            </a:custGeom>
            <a:solidFill>
              <a:srgbClr val="FFFFFF"/>
            </a:solidFill>
          </p:spPr>
        </p:sp>
      </p:grpSp>
      <p:sp>
        <p:nvSpPr>
          <p:cNvPr name="Freeform 6" id="6"/>
          <p:cNvSpPr/>
          <p:nvPr/>
        </p:nvSpPr>
        <p:spPr>
          <a:xfrm flipH="false" flipV="false" rot="0">
            <a:off x="667302" y="486108"/>
            <a:ext cx="2771775" cy="2076450"/>
          </a:xfrm>
          <a:custGeom>
            <a:avLst/>
            <a:gdLst/>
            <a:ahLst/>
            <a:cxnLst/>
            <a:rect r="r" b="b" t="t" l="l"/>
            <a:pathLst>
              <a:path h="2076450" w="2771775">
                <a:moveTo>
                  <a:pt x="0" y="0"/>
                </a:moveTo>
                <a:lnTo>
                  <a:pt x="2771775" y="0"/>
                </a:lnTo>
                <a:lnTo>
                  <a:pt x="2771775" y="2076450"/>
                </a:lnTo>
                <a:lnTo>
                  <a:pt x="0" y="2076450"/>
                </a:lnTo>
                <a:lnTo>
                  <a:pt x="0" y="0"/>
                </a:lnTo>
                <a:close/>
              </a:path>
            </a:pathLst>
          </a:custGeom>
          <a:blipFill>
            <a:blip r:embed="rId3"/>
            <a:stretch>
              <a:fillRect l="0" t="0" r="0" b="0"/>
            </a:stretch>
          </a:blipFill>
        </p:spPr>
      </p:sp>
      <p:sp>
        <p:nvSpPr>
          <p:cNvPr name="TextBox 7" id="7"/>
          <p:cNvSpPr txBox="true"/>
          <p:nvPr/>
        </p:nvSpPr>
        <p:spPr>
          <a:xfrm rot="0">
            <a:off x="349472" y="4509383"/>
            <a:ext cx="3415370" cy="2410587"/>
          </a:xfrm>
          <a:prstGeom prst="rect">
            <a:avLst/>
          </a:prstGeom>
        </p:spPr>
        <p:txBody>
          <a:bodyPr anchor="t" rtlCol="false" tIns="0" lIns="0" bIns="0" rIns="0">
            <a:spAutoFit/>
          </a:bodyPr>
          <a:lstStyle/>
          <a:p>
            <a:pPr algn="ctr">
              <a:lnSpc>
                <a:spcPts val="5623"/>
              </a:lnSpc>
            </a:pPr>
            <a:r>
              <a:rPr lang="en-US" sz="5034" spc="100">
                <a:solidFill>
                  <a:srgbClr val="464E37"/>
                </a:solidFill>
                <a:latin typeface="League Gothic"/>
                <a:ea typeface="League Gothic"/>
                <a:cs typeface="League Gothic"/>
                <a:sym typeface="League Gothic"/>
              </a:rPr>
              <a:t>THE MYSTERY OF THE TOLLUND MAN</a:t>
            </a:r>
          </a:p>
          <a:p>
            <a:pPr algn="ctr">
              <a:lnSpc>
                <a:spcPts val="2253"/>
              </a:lnSpc>
            </a:pPr>
            <a:r>
              <a:rPr lang="en-US" sz="1609" spc="177">
                <a:solidFill>
                  <a:srgbClr val="617382"/>
                </a:solidFill>
                <a:latin typeface="Lora"/>
                <a:ea typeface="Lora"/>
                <a:cs typeface="Lora"/>
                <a:sym typeface="Lora"/>
              </a:rPr>
              <a:t>The Bog Body</a:t>
            </a:r>
          </a:p>
        </p:txBody>
      </p:sp>
      <p:sp>
        <p:nvSpPr>
          <p:cNvPr name="TextBox 8" id="8"/>
          <p:cNvSpPr txBox="true"/>
          <p:nvPr/>
        </p:nvSpPr>
        <p:spPr>
          <a:xfrm rot="0">
            <a:off x="390563" y="2444286"/>
            <a:ext cx="3299489" cy="1688592"/>
          </a:xfrm>
          <a:prstGeom prst="rect">
            <a:avLst/>
          </a:prstGeom>
        </p:spPr>
        <p:txBody>
          <a:bodyPr anchor="t" rtlCol="false" tIns="0" lIns="0" bIns="0" rIns="0">
            <a:spAutoFit/>
          </a:bodyPr>
          <a:lstStyle/>
          <a:p>
            <a:pPr algn="ctr">
              <a:lnSpc>
                <a:spcPts val="6752"/>
              </a:lnSpc>
            </a:pPr>
            <a:r>
              <a:rPr lang="en-US" sz="4830" spc="483">
                <a:solidFill>
                  <a:srgbClr val="464E37"/>
                </a:solidFill>
                <a:latin typeface="League Gothic"/>
                <a:ea typeface="League Gothic"/>
                <a:cs typeface="League Gothic"/>
                <a:sym typeface="League Gothic"/>
              </a:rPr>
              <a:t>HISTORY INVESTIGATION</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431463" y="2674353"/>
            <a:ext cx="8890664" cy="4480122"/>
            <a:chOff x="0" y="0"/>
            <a:chExt cx="8890660" cy="4480116"/>
          </a:xfrm>
        </p:grpSpPr>
        <p:sp>
          <p:nvSpPr>
            <p:cNvPr name="Freeform 4" id="4"/>
            <p:cNvSpPr/>
            <p:nvPr/>
          </p:nvSpPr>
          <p:spPr>
            <a:xfrm flipH="false" flipV="false" rot="0">
              <a:off x="63500" y="635000"/>
              <a:ext cx="3400425" cy="3779012"/>
            </a:xfrm>
            <a:custGeom>
              <a:avLst/>
              <a:gdLst/>
              <a:ahLst/>
              <a:cxnLst/>
              <a:rect r="r" b="b" t="t" l="l"/>
              <a:pathLst>
                <a:path h="3779012" w="3400425">
                  <a:moveTo>
                    <a:pt x="0" y="0"/>
                  </a:moveTo>
                  <a:lnTo>
                    <a:pt x="3400425" y="0"/>
                  </a:lnTo>
                  <a:lnTo>
                    <a:pt x="3400425" y="3779012"/>
                  </a:lnTo>
                  <a:lnTo>
                    <a:pt x="0" y="3779012"/>
                  </a:lnTo>
                  <a:close/>
                </a:path>
              </a:pathLst>
            </a:custGeom>
            <a:solidFill>
              <a:srgbClr val="FFFFFF"/>
            </a:solidFill>
          </p:spPr>
        </p:sp>
        <p:sp>
          <p:nvSpPr>
            <p:cNvPr name="Freeform 5" id="5"/>
            <p:cNvSpPr/>
            <p:nvPr/>
          </p:nvSpPr>
          <p:spPr>
            <a:xfrm flipH="false" flipV="false" rot="0">
              <a:off x="63500" y="63500"/>
              <a:ext cx="8763635" cy="4353179"/>
            </a:xfrm>
            <a:custGeom>
              <a:avLst/>
              <a:gdLst/>
              <a:ahLst/>
              <a:cxnLst/>
              <a:rect r="r" b="b" t="t" l="l"/>
              <a:pathLst>
                <a:path h="4353179" w="8763635">
                  <a:moveTo>
                    <a:pt x="0" y="0"/>
                  </a:moveTo>
                  <a:lnTo>
                    <a:pt x="0" y="4353179"/>
                  </a:lnTo>
                  <a:lnTo>
                    <a:pt x="8763635" y="4353179"/>
                  </a:lnTo>
                  <a:lnTo>
                    <a:pt x="8763635" y="0"/>
                  </a:lnTo>
                  <a:close/>
                </a:path>
              </a:pathLst>
            </a:custGeom>
            <a:solidFill>
              <a:srgbClr val="FFFFFF"/>
            </a:solidFill>
          </p:spPr>
        </p:sp>
      </p:grpSp>
      <p:sp>
        <p:nvSpPr>
          <p:cNvPr name="Freeform 6" id="6"/>
          <p:cNvSpPr/>
          <p:nvPr/>
        </p:nvSpPr>
        <p:spPr>
          <a:xfrm flipH="false" flipV="false" rot="0">
            <a:off x="661292" y="2994908"/>
            <a:ext cx="2609850" cy="3838575"/>
          </a:xfrm>
          <a:custGeom>
            <a:avLst/>
            <a:gdLst/>
            <a:ahLst/>
            <a:cxnLst/>
            <a:rect r="r" b="b" t="t" l="l"/>
            <a:pathLst>
              <a:path h="3838575" w="2609850">
                <a:moveTo>
                  <a:pt x="0" y="0"/>
                </a:moveTo>
                <a:lnTo>
                  <a:pt x="2609850" y="0"/>
                </a:lnTo>
                <a:lnTo>
                  <a:pt x="2609850" y="3838575"/>
                </a:lnTo>
                <a:lnTo>
                  <a:pt x="0" y="3838575"/>
                </a:lnTo>
                <a:lnTo>
                  <a:pt x="0" y="0"/>
                </a:lnTo>
                <a:close/>
              </a:path>
            </a:pathLst>
          </a:custGeom>
          <a:blipFill>
            <a:blip r:embed="rId3"/>
            <a:stretch>
              <a:fillRect l="0" t="-351" r="0" b="-392"/>
            </a:stretch>
          </a:blipFill>
        </p:spPr>
      </p:sp>
      <p:sp>
        <p:nvSpPr>
          <p:cNvPr name="TextBox 7" id="7"/>
          <p:cNvSpPr txBox="true"/>
          <p:nvPr/>
        </p:nvSpPr>
        <p:spPr>
          <a:xfrm rot="0">
            <a:off x="3424247" y="2879989"/>
            <a:ext cx="5229863" cy="4130011"/>
          </a:xfrm>
          <a:prstGeom prst="rect">
            <a:avLst/>
          </a:prstGeom>
        </p:spPr>
        <p:txBody>
          <a:bodyPr anchor="t" rtlCol="false" tIns="0" lIns="0" bIns="0" rIns="0">
            <a:spAutoFit/>
          </a:bodyPr>
          <a:lstStyle/>
          <a:p>
            <a:pPr algn="l">
              <a:lnSpc>
                <a:spcPts val="4050"/>
              </a:lnSpc>
            </a:pPr>
            <a:r>
              <a:rPr lang="en-US" sz="3600" spc="72">
                <a:solidFill>
                  <a:srgbClr val="464E37"/>
                </a:solidFill>
                <a:latin typeface="League Gothic"/>
                <a:ea typeface="League Gothic"/>
                <a:cs typeface="League Gothic"/>
                <a:sym typeface="League Gothic"/>
              </a:rPr>
              <a:t>Who is the Tollund man? Historical sources Primary and secondary sources Types of sources History Detectives History Investigation So what happened to the Tollund Man? Think like a Muslim Historian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281359" y="537324"/>
            <a:ext cx="9189939" cy="6240561"/>
            <a:chOff x="0" y="0"/>
            <a:chExt cx="9189949" cy="6240564"/>
          </a:xfrm>
        </p:grpSpPr>
        <p:sp>
          <p:nvSpPr>
            <p:cNvPr name="Freeform 4" id="4"/>
            <p:cNvSpPr/>
            <p:nvPr/>
          </p:nvSpPr>
          <p:spPr>
            <a:xfrm flipH="false" flipV="false" rot="0">
              <a:off x="0" y="0"/>
              <a:ext cx="9189974" cy="6240526"/>
            </a:xfrm>
            <a:custGeom>
              <a:avLst/>
              <a:gdLst/>
              <a:ahLst/>
              <a:cxnLst/>
              <a:rect r="r" b="b" t="t" l="l"/>
              <a:pathLst>
                <a:path h="6240526" w="9189974">
                  <a:moveTo>
                    <a:pt x="0" y="0"/>
                  </a:moveTo>
                  <a:lnTo>
                    <a:pt x="0" y="6240526"/>
                  </a:lnTo>
                  <a:lnTo>
                    <a:pt x="9189974" y="6240526"/>
                  </a:lnTo>
                  <a:lnTo>
                    <a:pt x="9189974" y="0"/>
                  </a:lnTo>
                  <a:close/>
                </a:path>
              </a:pathLst>
            </a:custGeom>
            <a:solidFill>
              <a:srgbClr val="FFFFFF"/>
            </a:solidFill>
          </p:spPr>
        </p:sp>
      </p:grpSp>
      <p:sp>
        <p:nvSpPr>
          <p:cNvPr name="Freeform 5" id="5"/>
          <p:cNvSpPr/>
          <p:nvPr/>
        </p:nvSpPr>
        <p:spPr>
          <a:xfrm flipH="false" flipV="false" rot="0">
            <a:off x="281359" y="537324"/>
            <a:ext cx="3190875" cy="6238875"/>
          </a:xfrm>
          <a:custGeom>
            <a:avLst/>
            <a:gdLst/>
            <a:ahLst/>
            <a:cxnLst/>
            <a:rect r="r" b="b" t="t" l="l"/>
            <a:pathLst>
              <a:path h="6238875" w="3190875">
                <a:moveTo>
                  <a:pt x="0" y="0"/>
                </a:moveTo>
                <a:lnTo>
                  <a:pt x="3190875" y="0"/>
                </a:lnTo>
                <a:lnTo>
                  <a:pt x="3190875" y="6238875"/>
                </a:lnTo>
                <a:lnTo>
                  <a:pt x="0" y="6238875"/>
                </a:lnTo>
                <a:lnTo>
                  <a:pt x="0" y="0"/>
                </a:lnTo>
                <a:close/>
              </a:path>
            </a:pathLst>
          </a:custGeom>
          <a:blipFill>
            <a:blip r:embed="rId3"/>
            <a:stretch>
              <a:fillRect l="-16057" t="0" r="-16181" b="0"/>
            </a:stretch>
          </a:blipFill>
        </p:spPr>
      </p:sp>
      <p:sp>
        <p:nvSpPr>
          <p:cNvPr name="TextBox 6" id="6"/>
          <p:cNvSpPr txBox="true"/>
          <p:nvPr/>
        </p:nvSpPr>
        <p:spPr>
          <a:xfrm rot="0">
            <a:off x="4276363" y="601447"/>
            <a:ext cx="4807496" cy="2222030"/>
          </a:xfrm>
          <a:prstGeom prst="rect">
            <a:avLst/>
          </a:prstGeom>
        </p:spPr>
        <p:txBody>
          <a:bodyPr anchor="t" rtlCol="false" tIns="0" lIns="0" bIns="0" rIns="0">
            <a:spAutoFit/>
          </a:bodyPr>
          <a:lstStyle/>
          <a:p>
            <a:pPr algn="ctr">
              <a:lnSpc>
                <a:spcPts val="6856"/>
              </a:lnSpc>
            </a:pPr>
            <a:r>
              <a:rPr lang="en-US" sz="4897" spc="489">
                <a:solidFill>
                  <a:srgbClr val="464E37"/>
                </a:solidFill>
                <a:latin typeface="League Gothic"/>
                <a:ea typeface="League Gothic"/>
                <a:cs typeface="League Gothic"/>
                <a:sym typeface="League Gothic"/>
              </a:rPr>
              <a:t>WHO IS TOLLUND MAN</a:t>
            </a:r>
          </a:p>
          <a:p>
            <a:pPr algn="ctr">
              <a:lnSpc>
                <a:spcPts val="3802"/>
              </a:lnSpc>
            </a:pPr>
            <a:r>
              <a:rPr lang="en-US" sz="1732" spc="190">
                <a:solidFill>
                  <a:srgbClr val="617382"/>
                </a:solidFill>
                <a:latin typeface="Montserrat Light"/>
                <a:ea typeface="Montserrat Light"/>
                <a:cs typeface="Montserrat Light"/>
                <a:sym typeface="Montserrat Light"/>
              </a:rPr>
              <a:t>Discuss the following questions using the image in front of you:</a:t>
            </a:r>
          </a:p>
        </p:txBody>
      </p:sp>
      <p:sp>
        <p:nvSpPr>
          <p:cNvPr name="TextBox 7" id="7"/>
          <p:cNvSpPr txBox="true"/>
          <p:nvPr/>
        </p:nvSpPr>
        <p:spPr>
          <a:xfrm rot="0">
            <a:off x="6643240" y="2870902"/>
            <a:ext cx="61484" cy="435445"/>
          </a:xfrm>
          <a:prstGeom prst="rect">
            <a:avLst/>
          </a:prstGeom>
        </p:spPr>
        <p:txBody>
          <a:bodyPr anchor="t" rtlCol="false" tIns="0" lIns="0" bIns="0" rIns="0">
            <a:spAutoFit/>
          </a:bodyPr>
          <a:lstStyle/>
          <a:p>
            <a:pPr algn="l">
              <a:lnSpc>
                <a:spcPts val="3802"/>
              </a:lnSpc>
            </a:pPr>
            <a:r>
              <a:rPr lang="en-US" sz="1732">
                <a:solidFill>
                  <a:srgbClr val="617382"/>
                </a:solidFill>
                <a:latin typeface="Montserrat Light"/>
                <a:ea typeface="Montserrat Light"/>
                <a:cs typeface="Montserrat Light"/>
                <a:sym typeface="Montserrat Light"/>
              </a:rPr>
              <a:t> </a:t>
            </a:r>
          </a:p>
        </p:txBody>
      </p:sp>
      <p:sp>
        <p:nvSpPr>
          <p:cNvPr name="TextBox 8" id="8"/>
          <p:cNvSpPr txBox="true"/>
          <p:nvPr/>
        </p:nvSpPr>
        <p:spPr>
          <a:xfrm rot="0">
            <a:off x="4511040" y="3353772"/>
            <a:ext cx="4325017" cy="2366953"/>
          </a:xfrm>
          <a:prstGeom prst="rect">
            <a:avLst/>
          </a:prstGeom>
        </p:spPr>
        <p:txBody>
          <a:bodyPr anchor="t" rtlCol="false" tIns="0" lIns="0" bIns="0" rIns="0">
            <a:spAutoFit/>
          </a:bodyPr>
          <a:lstStyle/>
          <a:p>
            <a:pPr algn="ctr">
              <a:lnSpc>
                <a:spcPts val="3802"/>
              </a:lnSpc>
            </a:pPr>
            <a:r>
              <a:rPr lang="en-US" sz="1732" spc="190">
                <a:solidFill>
                  <a:srgbClr val="617382"/>
                </a:solidFill>
                <a:latin typeface="Montserrat Light"/>
                <a:ea typeface="Montserrat Light"/>
                <a:cs typeface="Montserrat Light"/>
                <a:sym typeface="Montserrat Light"/>
              </a:rPr>
              <a:t>What 3 things can you see ? What do you believe happened to this individual? Do you have any questions you'd like to ask to learn more?</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2"/>
            <a:ext cx="9753600" cy="7315200"/>
          </a:xfrm>
          <a:custGeom>
            <a:avLst/>
            <a:gdLst/>
            <a:ahLst/>
            <a:cxnLst/>
            <a:rect r="r" b="b" t="t" l="l"/>
            <a:pathLst>
              <a:path h="7315200" w="9753600">
                <a:moveTo>
                  <a:pt x="0" y="0"/>
                </a:moveTo>
                <a:lnTo>
                  <a:pt x="9753600" y="0"/>
                </a:lnTo>
                <a:lnTo>
                  <a:pt x="9753600" y="7315200"/>
                </a:lnTo>
                <a:lnTo>
                  <a:pt x="0" y="7315200"/>
                </a:lnTo>
                <a:lnTo>
                  <a:pt x="0" y="0"/>
                </a:lnTo>
                <a:close/>
              </a:path>
            </a:pathLst>
          </a:custGeom>
          <a:blipFill>
            <a:blip r:embed="rId2"/>
            <a:stretch>
              <a:fillRect l="-844" t="-422" r="-34" b="-358"/>
            </a:stretch>
          </a:blipFill>
        </p:spPr>
      </p:sp>
      <p:sp>
        <p:nvSpPr>
          <p:cNvPr name="Freeform 3" id="3"/>
          <p:cNvSpPr/>
          <p:nvPr/>
        </p:nvSpPr>
        <p:spPr>
          <a:xfrm flipH="false" flipV="false" rot="0">
            <a:off x="148552" y="491271"/>
            <a:ext cx="9454286" cy="6362910"/>
          </a:xfrm>
          <a:custGeom>
            <a:avLst/>
            <a:gdLst/>
            <a:ahLst/>
            <a:cxnLst/>
            <a:rect r="r" b="b" t="t" l="l"/>
            <a:pathLst>
              <a:path h="6362910" w="9454286">
                <a:moveTo>
                  <a:pt x="0" y="0"/>
                </a:moveTo>
                <a:lnTo>
                  <a:pt x="9454286" y="0"/>
                </a:lnTo>
                <a:lnTo>
                  <a:pt x="9454286" y="6362909"/>
                </a:lnTo>
                <a:lnTo>
                  <a:pt x="0" y="636290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6810889" y="841134"/>
            <a:ext cx="1323975" cy="1905000"/>
          </a:xfrm>
          <a:custGeom>
            <a:avLst/>
            <a:gdLst/>
            <a:ahLst/>
            <a:cxnLst/>
            <a:rect r="r" b="b" t="t" l="l"/>
            <a:pathLst>
              <a:path h="1905000" w="1323975">
                <a:moveTo>
                  <a:pt x="0" y="0"/>
                </a:moveTo>
                <a:lnTo>
                  <a:pt x="1323975" y="0"/>
                </a:lnTo>
                <a:lnTo>
                  <a:pt x="1323975" y="1905000"/>
                </a:lnTo>
                <a:lnTo>
                  <a:pt x="0" y="1905000"/>
                </a:lnTo>
                <a:lnTo>
                  <a:pt x="0" y="0"/>
                </a:lnTo>
                <a:close/>
              </a:path>
            </a:pathLst>
          </a:custGeom>
          <a:blipFill>
            <a:blip r:embed="rId5"/>
            <a:stretch>
              <a:fillRect l="0" t="0" r="0" b="0"/>
            </a:stretch>
          </a:blipFill>
        </p:spPr>
      </p:sp>
      <p:sp>
        <p:nvSpPr>
          <p:cNvPr name="Freeform 5" id="5"/>
          <p:cNvSpPr/>
          <p:nvPr/>
        </p:nvSpPr>
        <p:spPr>
          <a:xfrm flipH="false" flipV="false" rot="0">
            <a:off x="2205580" y="4232881"/>
            <a:ext cx="2334739" cy="2410168"/>
          </a:xfrm>
          <a:custGeom>
            <a:avLst/>
            <a:gdLst/>
            <a:ahLst/>
            <a:cxnLst/>
            <a:rect r="r" b="b" t="t" l="l"/>
            <a:pathLst>
              <a:path h="2410168" w="2334739">
                <a:moveTo>
                  <a:pt x="0" y="0"/>
                </a:moveTo>
                <a:lnTo>
                  <a:pt x="2334740" y="0"/>
                </a:lnTo>
                <a:lnTo>
                  <a:pt x="2334740" y="2410168"/>
                </a:lnTo>
                <a:lnTo>
                  <a:pt x="0" y="241016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3770881" y="2215772"/>
            <a:ext cx="4277925" cy="3316043"/>
          </a:xfrm>
          <a:custGeom>
            <a:avLst/>
            <a:gdLst/>
            <a:ahLst/>
            <a:cxnLst/>
            <a:rect r="r" b="b" t="t" l="l"/>
            <a:pathLst>
              <a:path h="3316043" w="4277925">
                <a:moveTo>
                  <a:pt x="0" y="0"/>
                </a:moveTo>
                <a:lnTo>
                  <a:pt x="4277925" y="0"/>
                </a:lnTo>
                <a:lnTo>
                  <a:pt x="4277925" y="3316043"/>
                </a:lnTo>
                <a:lnTo>
                  <a:pt x="0" y="331604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8533562" y="832942"/>
            <a:ext cx="974550" cy="1418044"/>
          </a:xfrm>
          <a:custGeom>
            <a:avLst/>
            <a:gdLst/>
            <a:ahLst/>
            <a:cxnLst/>
            <a:rect r="r" b="b" t="t" l="l"/>
            <a:pathLst>
              <a:path h="1418044" w="974550">
                <a:moveTo>
                  <a:pt x="0" y="0"/>
                </a:moveTo>
                <a:lnTo>
                  <a:pt x="974550" y="0"/>
                </a:lnTo>
                <a:lnTo>
                  <a:pt x="974550" y="1418044"/>
                </a:lnTo>
                <a:lnTo>
                  <a:pt x="0" y="141804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8340919" y="2681649"/>
            <a:ext cx="945004" cy="1097775"/>
          </a:xfrm>
          <a:custGeom>
            <a:avLst/>
            <a:gdLst/>
            <a:ahLst/>
            <a:cxnLst/>
            <a:rect r="r" b="b" t="t" l="l"/>
            <a:pathLst>
              <a:path h="1097775" w="945004">
                <a:moveTo>
                  <a:pt x="0" y="0"/>
                </a:moveTo>
                <a:lnTo>
                  <a:pt x="945003" y="0"/>
                </a:lnTo>
                <a:lnTo>
                  <a:pt x="945003" y="1097776"/>
                </a:lnTo>
                <a:lnTo>
                  <a:pt x="0" y="109777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5170780" y="5269849"/>
            <a:ext cx="1076325" cy="1133475"/>
          </a:xfrm>
          <a:custGeom>
            <a:avLst/>
            <a:gdLst/>
            <a:ahLst/>
            <a:cxnLst/>
            <a:rect r="r" b="b" t="t" l="l"/>
            <a:pathLst>
              <a:path h="1133475" w="1076325">
                <a:moveTo>
                  <a:pt x="0" y="0"/>
                </a:moveTo>
                <a:lnTo>
                  <a:pt x="1076325" y="0"/>
                </a:lnTo>
                <a:lnTo>
                  <a:pt x="1076325" y="1133475"/>
                </a:lnTo>
                <a:lnTo>
                  <a:pt x="0" y="1133475"/>
                </a:lnTo>
                <a:lnTo>
                  <a:pt x="0" y="0"/>
                </a:lnTo>
                <a:close/>
              </a:path>
            </a:pathLst>
          </a:custGeom>
          <a:blipFill>
            <a:blip r:embed="rId14"/>
            <a:stretch>
              <a:fillRect l="0" t="0" r="0" b="0"/>
            </a:stretch>
          </a:blipFill>
        </p:spPr>
      </p:sp>
      <p:sp>
        <p:nvSpPr>
          <p:cNvPr name="Freeform 10" id="10"/>
          <p:cNvSpPr/>
          <p:nvPr/>
        </p:nvSpPr>
        <p:spPr>
          <a:xfrm flipH="false" flipV="false" rot="0">
            <a:off x="2955950" y="1259653"/>
            <a:ext cx="1266501" cy="1199950"/>
          </a:xfrm>
          <a:custGeom>
            <a:avLst/>
            <a:gdLst/>
            <a:ahLst/>
            <a:cxnLst/>
            <a:rect r="r" b="b" t="t" l="l"/>
            <a:pathLst>
              <a:path h="1199950" w="1266501">
                <a:moveTo>
                  <a:pt x="0" y="0"/>
                </a:moveTo>
                <a:lnTo>
                  <a:pt x="1266502" y="0"/>
                </a:lnTo>
                <a:lnTo>
                  <a:pt x="1266502" y="1199950"/>
                </a:lnTo>
                <a:lnTo>
                  <a:pt x="0" y="1199950"/>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TextBox 11" id="11"/>
          <p:cNvSpPr txBox="true"/>
          <p:nvPr/>
        </p:nvSpPr>
        <p:spPr>
          <a:xfrm rot="0">
            <a:off x="3092577" y="631555"/>
            <a:ext cx="3928862" cy="602266"/>
          </a:xfrm>
          <a:prstGeom prst="rect">
            <a:avLst/>
          </a:prstGeom>
        </p:spPr>
        <p:txBody>
          <a:bodyPr anchor="t" rtlCol="false" tIns="0" lIns="0" bIns="0" rIns="0">
            <a:spAutoFit/>
          </a:bodyPr>
          <a:lstStyle/>
          <a:p>
            <a:pPr algn="l">
              <a:lnSpc>
                <a:spcPts val="4759"/>
              </a:lnSpc>
            </a:pPr>
            <a:r>
              <a:rPr lang="en-US" b="true" sz="3399">
                <a:solidFill>
                  <a:srgbClr val="000000"/>
                </a:solidFill>
                <a:latin typeface="Canva Sans Bold"/>
                <a:ea typeface="Canva Sans Bold"/>
                <a:cs typeface="Canva Sans Bold"/>
                <a:sym typeface="Canva Sans Bold"/>
              </a:rPr>
              <a:t>Historical Sources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sp>
        <p:nvSpPr>
          <p:cNvPr name="Freeform 3" id="3"/>
          <p:cNvSpPr/>
          <p:nvPr/>
        </p:nvSpPr>
        <p:spPr>
          <a:xfrm flipH="false" flipV="false" rot="0">
            <a:off x="217856" y="473821"/>
            <a:ext cx="9541593" cy="6367558"/>
          </a:xfrm>
          <a:custGeom>
            <a:avLst/>
            <a:gdLst/>
            <a:ahLst/>
            <a:cxnLst/>
            <a:rect r="r" b="b" t="t" l="l"/>
            <a:pathLst>
              <a:path h="6367558" w="9541593">
                <a:moveTo>
                  <a:pt x="0" y="0"/>
                </a:moveTo>
                <a:lnTo>
                  <a:pt x="9541592" y="0"/>
                </a:lnTo>
                <a:lnTo>
                  <a:pt x="9541592" y="6367558"/>
                </a:lnTo>
                <a:lnTo>
                  <a:pt x="0" y="636755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2997889" y="590683"/>
            <a:ext cx="2078060" cy="426825"/>
          </a:xfrm>
          <a:prstGeom prst="rect">
            <a:avLst/>
          </a:prstGeom>
        </p:spPr>
        <p:txBody>
          <a:bodyPr anchor="t" rtlCol="false" tIns="0" lIns="0" bIns="0" rIns="0">
            <a:spAutoFit/>
          </a:bodyPr>
          <a:lstStyle/>
          <a:p>
            <a:pPr algn="l">
              <a:lnSpc>
                <a:spcPts val="3429"/>
              </a:lnSpc>
            </a:pPr>
            <a:r>
              <a:rPr lang="en-US" b="true" sz="2467">
                <a:solidFill>
                  <a:srgbClr val="000000"/>
                </a:solidFill>
                <a:latin typeface="Canva Sans Bold"/>
                <a:ea typeface="Canva Sans Bold"/>
                <a:cs typeface="Canva Sans Bold"/>
                <a:sym typeface="Canva Sans Bold"/>
              </a:rPr>
              <a:t>Sources are…</a:t>
            </a:r>
          </a:p>
        </p:txBody>
      </p:sp>
      <p:sp>
        <p:nvSpPr>
          <p:cNvPr name="TextBox 5" id="5"/>
          <p:cNvSpPr txBox="true"/>
          <p:nvPr/>
        </p:nvSpPr>
        <p:spPr>
          <a:xfrm rot="0">
            <a:off x="4016502" y="1017346"/>
            <a:ext cx="78353" cy="426825"/>
          </a:xfrm>
          <a:prstGeom prst="rect">
            <a:avLst/>
          </a:prstGeom>
        </p:spPr>
        <p:txBody>
          <a:bodyPr anchor="t" rtlCol="false" tIns="0" lIns="0" bIns="0" rIns="0">
            <a:spAutoFit/>
          </a:bodyPr>
          <a:lstStyle/>
          <a:p>
            <a:pPr algn="l">
              <a:lnSpc>
                <a:spcPts val="3429"/>
              </a:lnSpc>
            </a:pPr>
            <a:r>
              <a:rPr lang="en-US" sz="2467">
                <a:solidFill>
                  <a:srgbClr val="000000"/>
                </a:solidFill>
                <a:latin typeface="Canva Sans"/>
                <a:ea typeface="Canva Sans"/>
                <a:cs typeface="Canva Sans"/>
                <a:sym typeface="Canva Sans"/>
              </a:rPr>
              <a:t> </a:t>
            </a:r>
          </a:p>
        </p:txBody>
      </p:sp>
      <p:sp>
        <p:nvSpPr>
          <p:cNvPr name="TextBox 6" id="6"/>
          <p:cNvSpPr txBox="true"/>
          <p:nvPr/>
        </p:nvSpPr>
        <p:spPr>
          <a:xfrm rot="0">
            <a:off x="2482615" y="3404902"/>
            <a:ext cx="2124466" cy="441427"/>
          </a:xfrm>
          <a:prstGeom prst="rect">
            <a:avLst/>
          </a:prstGeom>
        </p:spPr>
        <p:txBody>
          <a:bodyPr anchor="t" rtlCol="false" tIns="0" lIns="0" bIns="0" rIns="0">
            <a:spAutoFit/>
          </a:bodyPr>
          <a:lstStyle/>
          <a:p>
            <a:pPr algn="l">
              <a:lnSpc>
                <a:spcPts val="3499"/>
              </a:lnSpc>
            </a:pPr>
            <a:r>
              <a:rPr lang="en-US" b="true" sz="2499">
                <a:solidFill>
                  <a:srgbClr val="000000"/>
                </a:solidFill>
                <a:latin typeface="Canva Sans Bold"/>
                <a:ea typeface="Canva Sans Bold"/>
                <a:cs typeface="Canva Sans Bold"/>
                <a:sym typeface="Canva Sans Bold"/>
              </a:rPr>
              <a:t>Sources are...</a:t>
            </a:r>
          </a:p>
        </p:txBody>
      </p:sp>
      <p:sp>
        <p:nvSpPr>
          <p:cNvPr name="TextBox 7" id="7"/>
          <p:cNvSpPr txBox="true"/>
          <p:nvPr/>
        </p:nvSpPr>
        <p:spPr>
          <a:xfrm rot="0">
            <a:off x="2840336" y="1105567"/>
            <a:ext cx="5321579" cy="1556223"/>
          </a:xfrm>
          <a:prstGeom prst="rect">
            <a:avLst/>
          </a:prstGeom>
        </p:spPr>
        <p:txBody>
          <a:bodyPr anchor="t" rtlCol="false" tIns="0" lIns="0" bIns="0" rIns="0">
            <a:spAutoFit/>
          </a:bodyPr>
          <a:lstStyle/>
          <a:p>
            <a:pPr algn="ctr">
              <a:lnSpc>
                <a:spcPts val="3075"/>
              </a:lnSpc>
            </a:pPr>
            <a:r>
              <a:rPr lang="en-US" sz="2199">
                <a:solidFill>
                  <a:srgbClr val="000000"/>
                </a:solidFill>
                <a:latin typeface="Canva Sans"/>
                <a:ea typeface="Canva Sans"/>
                <a:cs typeface="Canva Sans"/>
                <a:sym typeface="Canva Sans"/>
              </a:rPr>
              <a:t>the hints or clues that provide information about the past, such as details about how people lived or what they did or thought.</a:t>
            </a:r>
          </a:p>
        </p:txBody>
      </p:sp>
      <p:sp>
        <p:nvSpPr>
          <p:cNvPr name="TextBox 8" id="8"/>
          <p:cNvSpPr txBox="true"/>
          <p:nvPr/>
        </p:nvSpPr>
        <p:spPr>
          <a:xfrm rot="0">
            <a:off x="2107835" y="3894706"/>
            <a:ext cx="5263429" cy="1456239"/>
          </a:xfrm>
          <a:prstGeom prst="rect">
            <a:avLst/>
          </a:prstGeom>
        </p:spPr>
        <p:txBody>
          <a:bodyPr anchor="t" rtlCol="false" tIns="0" lIns="0" bIns="0" rIns="0">
            <a:spAutoFit/>
          </a:bodyPr>
          <a:lstStyle/>
          <a:p>
            <a:pPr algn="ctr">
              <a:lnSpc>
                <a:spcPts val="2853"/>
              </a:lnSpc>
            </a:pPr>
            <a:r>
              <a:rPr lang="en-US" sz="2041">
                <a:solidFill>
                  <a:srgbClr val="000000"/>
                </a:solidFill>
                <a:latin typeface="Canva Sans"/>
                <a:ea typeface="Canva Sans"/>
                <a:cs typeface="Canva Sans"/>
                <a:sym typeface="Canva Sans"/>
              </a:rPr>
              <a:t>anything from the past. All sorts of things can be sources: documents (written sources), pictures, buildings, artefacts (objects) and even skeletons.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sp>
        <p:nvSpPr>
          <p:cNvPr name="Freeform 3" id="3"/>
          <p:cNvSpPr/>
          <p:nvPr/>
        </p:nvSpPr>
        <p:spPr>
          <a:xfrm flipH="false" flipV="false" rot="0">
            <a:off x="118148" y="55559"/>
            <a:ext cx="9304687" cy="6996570"/>
          </a:xfrm>
          <a:custGeom>
            <a:avLst/>
            <a:gdLst/>
            <a:ahLst/>
            <a:cxnLst/>
            <a:rect r="r" b="b" t="t" l="l"/>
            <a:pathLst>
              <a:path h="6996570" w="9304687">
                <a:moveTo>
                  <a:pt x="0" y="0"/>
                </a:moveTo>
                <a:lnTo>
                  <a:pt x="9304687" y="0"/>
                </a:lnTo>
                <a:lnTo>
                  <a:pt x="9304687" y="6996570"/>
                </a:lnTo>
                <a:lnTo>
                  <a:pt x="0" y="699657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1466469" y="281102"/>
            <a:ext cx="6677463" cy="862546"/>
          </a:xfrm>
          <a:prstGeom prst="rect">
            <a:avLst/>
          </a:prstGeom>
        </p:spPr>
        <p:txBody>
          <a:bodyPr anchor="t" rtlCol="false" tIns="0" lIns="0" bIns="0" rIns="0">
            <a:spAutoFit/>
          </a:bodyPr>
          <a:lstStyle/>
          <a:p>
            <a:pPr algn="l">
              <a:lnSpc>
                <a:spcPts val="7048"/>
              </a:lnSpc>
            </a:pPr>
            <a:r>
              <a:rPr lang="en-US" sz="5034" spc="100">
                <a:solidFill>
                  <a:srgbClr val="464E37"/>
                </a:solidFill>
                <a:latin typeface="League Gothic"/>
                <a:ea typeface="League Gothic"/>
                <a:cs typeface="League Gothic"/>
                <a:sym typeface="League Gothic"/>
              </a:rPr>
              <a:t>PRIMARY AND SECONDARY SOURCES</a:t>
            </a:r>
          </a:p>
        </p:txBody>
      </p:sp>
      <p:sp>
        <p:nvSpPr>
          <p:cNvPr name="TextBox 5" id="5"/>
          <p:cNvSpPr txBox="true"/>
          <p:nvPr/>
        </p:nvSpPr>
        <p:spPr>
          <a:xfrm rot="0">
            <a:off x="1399022" y="4393397"/>
            <a:ext cx="6628590" cy="529761"/>
          </a:xfrm>
          <a:prstGeom prst="rect">
            <a:avLst/>
          </a:prstGeom>
        </p:spPr>
        <p:txBody>
          <a:bodyPr anchor="t" rtlCol="false" tIns="0" lIns="0" bIns="0" rIns="0">
            <a:spAutoFit/>
          </a:bodyPr>
          <a:lstStyle/>
          <a:p>
            <a:pPr algn="l">
              <a:lnSpc>
                <a:spcPts val="4200"/>
              </a:lnSpc>
            </a:pPr>
            <a:r>
              <a:rPr lang="en-US" b="true" sz="3000">
                <a:solidFill>
                  <a:srgbClr val="464E37"/>
                </a:solidFill>
                <a:latin typeface="Canva Sans Bold"/>
                <a:ea typeface="Canva Sans Bold"/>
                <a:cs typeface="Canva Sans Bold"/>
                <a:sym typeface="Canva Sans Bold"/>
              </a:rPr>
              <a:t>Primary SourceSecondary Source</a:t>
            </a:r>
          </a:p>
        </p:txBody>
      </p:sp>
      <p:sp>
        <p:nvSpPr>
          <p:cNvPr name="TextBox 6" id="6"/>
          <p:cNvSpPr txBox="true"/>
          <p:nvPr/>
        </p:nvSpPr>
        <p:spPr>
          <a:xfrm rot="0">
            <a:off x="1248013" y="5090989"/>
            <a:ext cx="3264884" cy="1065257"/>
          </a:xfrm>
          <a:prstGeom prst="rect">
            <a:avLst/>
          </a:prstGeom>
        </p:spPr>
        <p:txBody>
          <a:bodyPr anchor="t" rtlCol="false" tIns="0" lIns="0" bIns="0" rIns="0">
            <a:spAutoFit/>
          </a:bodyPr>
          <a:lstStyle/>
          <a:p>
            <a:pPr algn="ctr">
              <a:lnSpc>
                <a:spcPts val="2774"/>
              </a:lnSpc>
            </a:pPr>
            <a:r>
              <a:rPr lang="en-US" sz="2000">
                <a:solidFill>
                  <a:srgbClr val="464E37"/>
                </a:solidFill>
                <a:latin typeface="Canva Sans"/>
                <a:ea typeface="Canva Sans"/>
                <a:cs typeface="Canva Sans"/>
                <a:sym typeface="Canva Sans"/>
              </a:rPr>
              <a:t>A record made by people who saw or took part in an event (</a:t>
            </a:r>
            <a:r>
              <a:rPr lang="en-US" b="true" sz="2000">
                <a:solidFill>
                  <a:srgbClr val="464E37"/>
                </a:solidFill>
                <a:latin typeface="Canva Sans Bold"/>
                <a:ea typeface="Canva Sans Bold"/>
                <a:cs typeface="Canva Sans Bold"/>
                <a:sym typeface="Canva Sans Bold"/>
              </a:rPr>
              <a:t>at that time</a:t>
            </a:r>
            <a:r>
              <a:rPr lang="en-US" sz="2000">
                <a:solidFill>
                  <a:srgbClr val="464E37"/>
                </a:solidFill>
                <a:latin typeface="Canva Sans"/>
                <a:ea typeface="Canva Sans"/>
                <a:cs typeface="Canva Sans"/>
                <a:sym typeface="Canva Sans"/>
              </a:rPr>
              <a:t>)</a:t>
            </a:r>
          </a:p>
        </p:txBody>
      </p:sp>
      <p:sp>
        <p:nvSpPr>
          <p:cNvPr name="TextBox 7" id="7"/>
          <p:cNvSpPr txBox="true"/>
          <p:nvPr/>
        </p:nvSpPr>
        <p:spPr>
          <a:xfrm rot="0">
            <a:off x="5562162" y="5047097"/>
            <a:ext cx="2538717" cy="1065143"/>
          </a:xfrm>
          <a:prstGeom prst="rect">
            <a:avLst/>
          </a:prstGeom>
        </p:spPr>
        <p:txBody>
          <a:bodyPr anchor="t" rtlCol="false" tIns="0" lIns="0" bIns="0" rIns="0">
            <a:spAutoFit/>
          </a:bodyPr>
          <a:lstStyle/>
          <a:p>
            <a:pPr algn="ctr">
              <a:lnSpc>
                <a:spcPts val="2775"/>
              </a:lnSpc>
            </a:pPr>
            <a:r>
              <a:rPr lang="en-US" sz="1999">
                <a:solidFill>
                  <a:srgbClr val="464E37"/>
                </a:solidFill>
                <a:latin typeface="Canva Sans"/>
                <a:ea typeface="Canva Sans"/>
                <a:cs typeface="Canva Sans"/>
                <a:sym typeface="Canva Sans"/>
              </a:rPr>
              <a:t>A record of an event written by someone (</a:t>
            </a:r>
            <a:r>
              <a:rPr lang="en-US" b="true" sz="1999">
                <a:solidFill>
                  <a:srgbClr val="464E37"/>
                </a:solidFill>
                <a:latin typeface="Canva Sans Bold"/>
                <a:ea typeface="Canva Sans Bold"/>
                <a:cs typeface="Canva Sans Bold"/>
                <a:sym typeface="Canva Sans Bold"/>
              </a:rPr>
              <a:t>after </a:t>
            </a:r>
            <a:r>
              <a:rPr lang="en-US" sz="1999">
                <a:solidFill>
                  <a:srgbClr val="464E37"/>
                </a:solidFill>
                <a:latin typeface="Canva Sans"/>
                <a:ea typeface="Canva Sans"/>
                <a:cs typeface="Canva Sans"/>
                <a:sym typeface="Canva Sans"/>
              </a:rPr>
              <a:t>that time) </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sp>
        <p:nvSpPr>
          <p:cNvPr name="Freeform 3" id="3"/>
          <p:cNvSpPr/>
          <p:nvPr/>
        </p:nvSpPr>
        <p:spPr>
          <a:xfrm flipH="false" flipV="false" rot="0">
            <a:off x="148552" y="491271"/>
            <a:ext cx="9454039" cy="6362900"/>
          </a:xfrm>
          <a:custGeom>
            <a:avLst/>
            <a:gdLst/>
            <a:ahLst/>
            <a:cxnLst/>
            <a:rect r="r" b="b" t="t" l="l"/>
            <a:pathLst>
              <a:path h="6362900" w="9454039">
                <a:moveTo>
                  <a:pt x="0" y="0"/>
                </a:moveTo>
                <a:lnTo>
                  <a:pt x="9454039" y="0"/>
                </a:lnTo>
                <a:lnTo>
                  <a:pt x="9454039" y="6362900"/>
                </a:lnTo>
                <a:lnTo>
                  <a:pt x="0" y="63629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6424374" y="5446928"/>
            <a:ext cx="838200" cy="1200150"/>
          </a:xfrm>
          <a:custGeom>
            <a:avLst/>
            <a:gdLst/>
            <a:ahLst/>
            <a:cxnLst/>
            <a:rect r="r" b="b" t="t" l="l"/>
            <a:pathLst>
              <a:path h="1200150" w="838200">
                <a:moveTo>
                  <a:pt x="0" y="0"/>
                </a:moveTo>
                <a:lnTo>
                  <a:pt x="838200" y="0"/>
                </a:lnTo>
                <a:lnTo>
                  <a:pt x="838200" y="1200150"/>
                </a:lnTo>
                <a:lnTo>
                  <a:pt x="0" y="1200150"/>
                </a:lnTo>
                <a:lnTo>
                  <a:pt x="0" y="0"/>
                </a:lnTo>
                <a:close/>
              </a:path>
            </a:pathLst>
          </a:custGeom>
          <a:blipFill>
            <a:blip r:embed="rId5"/>
            <a:stretch>
              <a:fillRect l="0" t="0" r="0" b="0"/>
            </a:stretch>
          </a:blipFill>
        </p:spPr>
      </p:sp>
      <p:sp>
        <p:nvSpPr>
          <p:cNvPr name="Freeform 5" id="5"/>
          <p:cNvSpPr/>
          <p:nvPr/>
        </p:nvSpPr>
        <p:spPr>
          <a:xfrm flipH="false" flipV="false" rot="0">
            <a:off x="391630" y="3166720"/>
            <a:ext cx="1079354" cy="1250280"/>
          </a:xfrm>
          <a:custGeom>
            <a:avLst/>
            <a:gdLst/>
            <a:ahLst/>
            <a:cxnLst/>
            <a:rect r="r" b="b" t="t" l="l"/>
            <a:pathLst>
              <a:path h="1250280" w="1079354">
                <a:moveTo>
                  <a:pt x="0" y="0"/>
                </a:moveTo>
                <a:lnTo>
                  <a:pt x="1079354" y="0"/>
                </a:lnTo>
                <a:lnTo>
                  <a:pt x="1079354" y="1250280"/>
                </a:lnTo>
                <a:lnTo>
                  <a:pt x="0" y="125028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925726" y="5404133"/>
            <a:ext cx="1390736" cy="1192873"/>
          </a:xfrm>
          <a:custGeom>
            <a:avLst/>
            <a:gdLst/>
            <a:ahLst/>
            <a:cxnLst/>
            <a:rect r="r" b="b" t="t" l="l"/>
            <a:pathLst>
              <a:path h="1192873" w="1390736">
                <a:moveTo>
                  <a:pt x="0" y="0"/>
                </a:moveTo>
                <a:lnTo>
                  <a:pt x="1390736" y="0"/>
                </a:lnTo>
                <a:lnTo>
                  <a:pt x="1390736" y="1192872"/>
                </a:lnTo>
                <a:lnTo>
                  <a:pt x="0" y="119287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7731595" y="5385330"/>
            <a:ext cx="1146172" cy="1399708"/>
          </a:xfrm>
          <a:custGeom>
            <a:avLst/>
            <a:gdLst/>
            <a:ahLst/>
            <a:cxnLst/>
            <a:rect r="r" b="b" t="t" l="l"/>
            <a:pathLst>
              <a:path h="1399708" w="1146172">
                <a:moveTo>
                  <a:pt x="0" y="0"/>
                </a:moveTo>
                <a:lnTo>
                  <a:pt x="1146172" y="0"/>
                </a:lnTo>
                <a:lnTo>
                  <a:pt x="1146172" y="1399708"/>
                </a:lnTo>
                <a:lnTo>
                  <a:pt x="0" y="139970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8533562" y="832942"/>
            <a:ext cx="974550" cy="1418044"/>
          </a:xfrm>
          <a:custGeom>
            <a:avLst/>
            <a:gdLst/>
            <a:ahLst/>
            <a:cxnLst/>
            <a:rect r="r" b="b" t="t" l="l"/>
            <a:pathLst>
              <a:path h="1418044" w="974550">
                <a:moveTo>
                  <a:pt x="0" y="0"/>
                </a:moveTo>
                <a:lnTo>
                  <a:pt x="974550" y="0"/>
                </a:lnTo>
                <a:lnTo>
                  <a:pt x="974550" y="1418044"/>
                </a:lnTo>
                <a:lnTo>
                  <a:pt x="0" y="141804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8340919" y="2681649"/>
            <a:ext cx="945004" cy="1097775"/>
          </a:xfrm>
          <a:custGeom>
            <a:avLst/>
            <a:gdLst/>
            <a:ahLst/>
            <a:cxnLst/>
            <a:rect r="r" b="b" t="t" l="l"/>
            <a:pathLst>
              <a:path h="1097775" w="945004">
                <a:moveTo>
                  <a:pt x="0" y="0"/>
                </a:moveTo>
                <a:lnTo>
                  <a:pt x="945003" y="0"/>
                </a:lnTo>
                <a:lnTo>
                  <a:pt x="945003" y="1097776"/>
                </a:lnTo>
                <a:lnTo>
                  <a:pt x="0" y="1097776"/>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0">
            <a:off x="7109422" y="744788"/>
            <a:ext cx="685800" cy="723900"/>
          </a:xfrm>
          <a:custGeom>
            <a:avLst/>
            <a:gdLst/>
            <a:ahLst/>
            <a:cxnLst/>
            <a:rect r="r" b="b" t="t" l="l"/>
            <a:pathLst>
              <a:path h="723900" w="685800">
                <a:moveTo>
                  <a:pt x="0" y="0"/>
                </a:moveTo>
                <a:lnTo>
                  <a:pt x="685800" y="0"/>
                </a:lnTo>
                <a:lnTo>
                  <a:pt x="685800" y="723900"/>
                </a:lnTo>
                <a:lnTo>
                  <a:pt x="0" y="723900"/>
                </a:lnTo>
                <a:lnTo>
                  <a:pt x="0" y="0"/>
                </a:lnTo>
                <a:close/>
              </a:path>
            </a:pathLst>
          </a:custGeom>
          <a:blipFill>
            <a:blip r:embed="rId16"/>
            <a:stretch>
              <a:fillRect l="0" t="0" r="0" b="0"/>
            </a:stretch>
          </a:blipFill>
        </p:spPr>
      </p:sp>
      <p:sp>
        <p:nvSpPr>
          <p:cNvPr name="Freeform 11" id="11"/>
          <p:cNvSpPr/>
          <p:nvPr/>
        </p:nvSpPr>
        <p:spPr>
          <a:xfrm flipH="false" flipV="false" rot="0">
            <a:off x="3081242" y="2317956"/>
            <a:ext cx="2656075" cy="1824009"/>
          </a:xfrm>
          <a:custGeom>
            <a:avLst/>
            <a:gdLst/>
            <a:ahLst/>
            <a:cxnLst/>
            <a:rect r="r" b="b" t="t" l="l"/>
            <a:pathLst>
              <a:path h="1824009" w="2656075">
                <a:moveTo>
                  <a:pt x="0" y="0"/>
                </a:moveTo>
                <a:lnTo>
                  <a:pt x="2656075" y="0"/>
                </a:lnTo>
                <a:lnTo>
                  <a:pt x="2656075" y="1824009"/>
                </a:lnTo>
                <a:lnTo>
                  <a:pt x="0" y="1824009"/>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2" id="12"/>
          <p:cNvSpPr/>
          <p:nvPr/>
        </p:nvSpPr>
        <p:spPr>
          <a:xfrm flipH="false" flipV="false" rot="0">
            <a:off x="4044858" y="5384616"/>
            <a:ext cx="1647501" cy="1208894"/>
          </a:xfrm>
          <a:custGeom>
            <a:avLst/>
            <a:gdLst/>
            <a:ahLst/>
            <a:cxnLst/>
            <a:rect r="r" b="b" t="t" l="l"/>
            <a:pathLst>
              <a:path h="1208894" w="1647501">
                <a:moveTo>
                  <a:pt x="0" y="0"/>
                </a:moveTo>
                <a:lnTo>
                  <a:pt x="1647501" y="0"/>
                </a:lnTo>
                <a:lnTo>
                  <a:pt x="1647501" y="1208894"/>
                </a:lnTo>
                <a:lnTo>
                  <a:pt x="0" y="1208894"/>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Freeform 13" id="13"/>
          <p:cNvSpPr/>
          <p:nvPr/>
        </p:nvSpPr>
        <p:spPr>
          <a:xfrm flipH="false" flipV="false" rot="0">
            <a:off x="8181337" y="4015007"/>
            <a:ext cx="1266501" cy="1199950"/>
          </a:xfrm>
          <a:custGeom>
            <a:avLst/>
            <a:gdLst/>
            <a:ahLst/>
            <a:cxnLst/>
            <a:rect r="r" b="b" t="t" l="l"/>
            <a:pathLst>
              <a:path h="1199950" w="1266501">
                <a:moveTo>
                  <a:pt x="0" y="0"/>
                </a:moveTo>
                <a:lnTo>
                  <a:pt x="1266501" y="0"/>
                </a:lnTo>
                <a:lnTo>
                  <a:pt x="1266501" y="1199950"/>
                </a:lnTo>
                <a:lnTo>
                  <a:pt x="0" y="1199950"/>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p:spPr>
      </p:sp>
      <p:sp>
        <p:nvSpPr>
          <p:cNvPr name="TextBox 14" id="14"/>
          <p:cNvSpPr txBox="true"/>
          <p:nvPr/>
        </p:nvSpPr>
        <p:spPr>
          <a:xfrm rot="0">
            <a:off x="2209819" y="624583"/>
            <a:ext cx="4486265" cy="1688592"/>
          </a:xfrm>
          <a:prstGeom prst="rect">
            <a:avLst/>
          </a:prstGeom>
        </p:spPr>
        <p:txBody>
          <a:bodyPr anchor="t" rtlCol="false" tIns="0" lIns="0" bIns="0" rIns="0">
            <a:spAutoFit/>
          </a:bodyPr>
          <a:lstStyle/>
          <a:p>
            <a:pPr algn="ctr">
              <a:lnSpc>
                <a:spcPts val="6752"/>
              </a:lnSpc>
            </a:pPr>
            <a:r>
              <a:rPr lang="en-US" sz="4830" spc="483">
                <a:solidFill>
                  <a:srgbClr val="464E37"/>
                </a:solidFill>
                <a:latin typeface="League Gothic"/>
                <a:ea typeface="League Gothic"/>
                <a:cs typeface="League Gothic"/>
                <a:sym typeface="League Gothic"/>
              </a:rPr>
              <a:t>DIFFERENT TYPES OF SOURCES</a:t>
            </a:r>
          </a:p>
        </p:txBody>
      </p:sp>
      <p:sp>
        <p:nvSpPr>
          <p:cNvPr name="TextBox 15" id="15"/>
          <p:cNvSpPr txBox="true"/>
          <p:nvPr/>
        </p:nvSpPr>
        <p:spPr>
          <a:xfrm rot="0">
            <a:off x="2931805" y="4010187"/>
            <a:ext cx="672741" cy="441427"/>
          </a:xfrm>
          <a:prstGeom prst="rect">
            <a:avLst/>
          </a:prstGeom>
        </p:spPr>
        <p:txBody>
          <a:bodyPr anchor="t" rtlCol="false" tIns="0" lIns="0" bIns="0" rIns="0">
            <a:spAutoFit/>
          </a:bodyPr>
          <a:lstStyle/>
          <a:p>
            <a:pPr algn="l">
              <a:lnSpc>
                <a:spcPts val="3499"/>
              </a:lnSpc>
            </a:pPr>
            <a:r>
              <a:rPr lang="en-US" b="true" sz="2499">
                <a:solidFill>
                  <a:srgbClr val="464E37"/>
                </a:solidFill>
                <a:latin typeface="Canva Sans Bold"/>
                <a:ea typeface="Canva Sans Bold"/>
                <a:cs typeface="Canva Sans Bold"/>
                <a:sym typeface="Canva Sans Bold"/>
              </a:rPr>
              <a:t>Oral</a:t>
            </a:r>
          </a:p>
        </p:txBody>
      </p:sp>
      <p:sp>
        <p:nvSpPr>
          <p:cNvPr name="TextBox 16" id="16"/>
          <p:cNvSpPr txBox="true"/>
          <p:nvPr/>
        </p:nvSpPr>
        <p:spPr>
          <a:xfrm rot="0">
            <a:off x="3910374" y="4153662"/>
            <a:ext cx="2740133" cy="463715"/>
          </a:xfrm>
          <a:prstGeom prst="rect">
            <a:avLst/>
          </a:prstGeom>
        </p:spPr>
        <p:txBody>
          <a:bodyPr anchor="t" rtlCol="false" tIns="0" lIns="0" bIns="0" rIns="0">
            <a:spAutoFit/>
          </a:bodyPr>
          <a:lstStyle/>
          <a:p>
            <a:pPr algn="l">
              <a:lnSpc>
                <a:spcPts val="2674"/>
              </a:lnSpc>
            </a:pPr>
            <a:r>
              <a:rPr lang="en-US" b="true" sz="2499">
                <a:solidFill>
                  <a:srgbClr val="464E37"/>
                </a:solidFill>
                <a:latin typeface="Canva Sans Bold"/>
                <a:ea typeface="Canva Sans Bold"/>
                <a:cs typeface="Canva Sans Bold"/>
                <a:sym typeface="Canva Sans Bold"/>
              </a:rPr>
              <a:t>Picture/</a:t>
            </a:r>
            <a:r>
              <a:rPr lang="en-US" b="true" sz="2499">
                <a:solidFill>
                  <a:srgbClr val="000000"/>
                </a:solidFill>
                <a:latin typeface="Canva Sans Bold"/>
                <a:ea typeface="Canva Sans Bold"/>
                <a:cs typeface="Canva Sans Bold"/>
                <a:sym typeface="Canva Sans Bold"/>
              </a:rPr>
              <a:t> </a:t>
            </a:r>
            <a:r>
              <a:rPr lang="en-US" b="true" sz="2499">
                <a:solidFill>
                  <a:srgbClr val="464E37"/>
                </a:solidFill>
                <a:latin typeface="Canva Sans Bold"/>
                <a:ea typeface="Canva Sans Bold"/>
                <a:cs typeface="Canva Sans Bold"/>
                <a:sym typeface="Canva Sans Bold"/>
              </a:rPr>
              <a:t>Written</a:t>
            </a:r>
          </a:p>
        </p:txBody>
      </p:sp>
      <p:sp>
        <p:nvSpPr>
          <p:cNvPr name="TextBox 17" id="17"/>
          <p:cNvSpPr txBox="true"/>
          <p:nvPr/>
        </p:nvSpPr>
        <p:spPr>
          <a:xfrm rot="0">
            <a:off x="3896678" y="4591812"/>
            <a:ext cx="1312126" cy="803377"/>
          </a:xfrm>
          <a:prstGeom prst="rect">
            <a:avLst/>
          </a:prstGeom>
        </p:spPr>
        <p:txBody>
          <a:bodyPr anchor="t" rtlCol="false" tIns="0" lIns="0" bIns="0" rIns="0">
            <a:spAutoFit/>
          </a:bodyPr>
          <a:lstStyle/>
          <a:p>
            <a:pPr algn="ctr">
              <a:lnSpc>
                <a:spcPts val="2674"/>
              </a:lnSpc>
            </a:pPr>
            <a:r>
              <a:rPr lang="en-US" b="true" sz="2499">
                <a:solidFill>
                  <a:srgbClr val="464E37"/>
                </a:solidFill>
                <a:latin typeface="Canva Sans Bold"/>
                <a:ea typeface="Canva Sans Bold"/>
                <a:cs typeface="Canva Sans Bold"/>
                <a:sym typeface="Canva Sans Bold"/>
              </a:rPr>
              <a:t>Object/</a:t>
            </a:r>
          </a:p>
          <a:p>
            <a:pPr algn="ctr">
              <a:lnSpc>
                <a:spcPts val="4224"/>
              </a:lnSpc>
            </a:pPr>
            <a:r>
              <a:rPr lang="en-US" b="true" sz="2499">
                <a:solidFill>
                  <a:srgbClr val="464E37"/>
                </a:solidFill>
                <a:latin typeface="Canva Sans Bold"/>
                <a:ea typeface="Canva Sans Bold"/>
                <a:cs typeface="Canva Sans Bold"/>
                <a:sym typeface="Canva Sans Bold"/>
              </a:rPr>
              <a:t>Artefact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sp>
        <p:nvSpPr>
          <p:cNvPr name="Freeform 3" id="3"/>
          <p:cNvSpPr/>
          <p:nvPr/>
        </p:nvSpPr>
        <p:spPr>
          <a:xfrm flipH="false" flipV="false" rot="0">
            <a:off x="342614" y="350015"/>
            <a:ext cx="9040749" cy="6564220"/>
          </a:xfrm>
          <a:custGeom>
            <a:avLst/>
            <a:gdLst/>
            <a:ahLst/>
            <a:cxnLst/>
            <a:rect r="r" b="b" t="t" l="l"/>
            <a:pathLst>
              <a:path h="6564220" w="9040749">
                <a:moveTo>
                  <a:pt x="0" y="0"/>
                </a:moveTo>
                <a:lnTo>
                  <a:pt x="9040749" y="0"/>
                </a:lnTo>
                <a:lnTo>
                  <a:pt x="9040749" y="6564221"/>
                </a:lnTo>
                <a:lnTo>
                  <a:pt x="0" y="656422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1530677" y="461534"/>
            <a:ext cx="7842628" cy="1200455"/>
          </a:xfrm>
          <a:prstGeom prst="rect">
            <a:avLst/>
          </a:prstGeom>
        </p:spPr>
        <p:txBody>
          <a:bodyPr anchor="t" rtlCol="false" tIns="0" lIns="0" bIns="0" rIns="0">
            <a:spAutoFit/>
          </a:bodyPr>
          <a:lstStyle/>
          <a:p>
            <a:pPr algn="ctr">
              <a:lnSpc>
                <a:spcPts val="3150"/>
              </a:lnSpc>
            </a:pPr>
            <a:r>
              <a:rPr lang="en-US" sz="2299">
                <a:solidFill>
                  <a:srgbClr val="000000"/>
                </a:solidFill>
                <a:latin typeface="Canva Sans"/>
                <a:ea typeface="Canva Sans"/>
                <a:cs typeface="Canva Sans"/>
                <a:sym typeface="Canva Sans"/>
              </a:rPr>
              <a:t>How many different kind of sources can you think of? List at least 5 other different types of sources onto the spider diagram.</a:t>
            </a:r>
          </a:p>
        </p:txBody>
      </p:sp>
      <p:sp>
        <p:nvSpPr>
          <p:cNvPr name="TextBox 5" id="5"/>
          <p:cNvSpPr txBox="true"/>
          <p:nvPr/>
        </p:nvSpPr>
        <p:spPr>
          <a:xfrm rot="0">
            <a:off x="5375062" y="1661684"/>
            <a:ext cx="73019" cy="400355"/>
          </a:xfrm>
          <a:prstGeom prst="rect">
            <a:avLst/>
          </a:prstGeom>
        </p:spPr>
        <p:txBody>
          <a:bodyPr anchor="t" rtlCol="false" tIns="0" lIns="0" bIns="0" rIns="0">
            <a:spAutoFit/>
          </a:bodyPr>
          <a:lstStyle/>
          <a:p>
            <a:pPr algn="l">
              <a:lnSpc>
                <a:spcPts val="3150"/>
              </a:lnSpc>
            </a:pPr>
            <a:r>
              <a:rPr lang="en-US" sz="2299">
                <a:solidFill>
                  <a:srgbClr val="000000"/>
                </a:solidFill>
                <a:latin typeface="Canva Sans"/>
                <a:ea typeface="Canva Sans"/>
                <a:cs typeface="Canva Sans"/>
                <a:sym typeface="Canva Sans"/>
              </a:rPr>
              <a:t> </a:t>
            </a:r>
          </a:p>
        </p:txBody>
      </p:sp>
      <p:sp>
        <p:nvSpPr>
          <p:cNvPr name="TextBox 6" id="6"/>
          <p:cNvSpPr txBox="true"/>
          <p:nvPr/>
        </p:nvSpPr>
        <p:spPr>
          <a:xfrm rot="0">
            <a:off x="410737" y="313553"/>
            <a:ext cx="1088927" cy="602266"/>
          </a:xfrm>
          <a:prstGeom prst="rect">
            <a:avLst/>
          </a:prstGeom>
        </p:spPr>
        <p:txBody>
          <a:bodyPr anchor="t" rtlCol="false" tIns="0" lIns="0" bIns="0" rIns="0">
            <a:spAutoFit/>
          </a:bodyPr>
          <a:lstStyle/>
          <a:p>
            <a:pPr algn="l">
              <a:lnSpc>
                <a:spcPts val="4759"/>
              </a:lnSpc>
            </a:pPr>
            <a:r>
              <a:rPr lang="en-US" b="true" sz="3399">
                <a:solidFill>
                  <a:srgbClr val="000000"/>
                </a:solidFill>
                <a:latin typeface="Canva Sans Bold"/>
                <a:ea typeface="Canva Sans Bold"/>
                <a:cs typeface="Canva Sans Bold"/>
                <a:sym typeface="Canva Sans Bold"/>
              </a:rPr>
              <a:t>Task:</a:t>
            </a:r>
          </a:p>
        </p:txBody>
      </p:sp>
      <p:sp>
        <p:nvSpPr>
          <p:cNvPr name="TextBox 7" id="7"/>
          <p:cNvSpPr txBox="true"/>
          <p:nvPr/>
        </p:nvSpPr>
        <p:spPr>
          <a:xfrm rot="0">
            <a:off x="3195942" y="4026637"/>
            <a:ext cx="1422321" cy="498215"/>
          </a:xfrm>
          <a:prstGeom prst="rect">
            <a:avLst/>
          </a:prstGeom>
        </p:spPr>
        <p:txBody>
          <a:bodyPr anchor="t" rtlCol="false" tIns="0" lIns="0" bIns="0" rIns="0">
            <a:spAutoFit/>
          </a:bodyPr>
          <a:lstStyle/>
          <a:p>
            <a:pPr algn="l">
              <a:lnSpc>
                <a:spcPts val="3919"/>
              </a:lnSpc>
            </a:pPr>
            <a:r>
              <a:rPr lang="en-US" b="true" sz="2799">
                <a:solidFill>
                  <a:srgbClr val="000000"/>
                </a:solidFill>
                <a:latin typeface="Canva Sans Bold"/>
                <a:ea typeface="Canva Sans Bold"/>
                <a:cs typeface="Canva Sans Bold"/>
                <a:sym typeface="Canva Sans Bold"/>
              </a:rPr>
              <a:t>Sources</a:t>
            </a:r>
          </a:p>
        </p:txBody>
      </p:sp>
      <p:sp>
        <p:nvSpPr>
          <p:cNvPr name="TextBox 8" id="8"/>
          <p:cNvSpPr txBox="true"/>
          <p:nvPr/>
        </p:nvSpPr>
        <p:spPr>
          <a:xfrm rot="0">
            <a:off x="1364675" y="3061983"/>
            <a:ext cx="1288704" cy="1111882"/>
          </a:xfrm>
          <a:prstGeom prst="rect">
            <a:avLst/>
          </a:prstGeom>
        </p:spPr>
        <p:txBody>
          <a:bodyPr anchor="t" rtlCol="false" tIns="0" lIns="0" bIns="0" rIns="0">
            <a:spAutoFit/>
          </a:bodyPr>
          <a:lstStyle/>
          <a:p>
            <a:pPr algn="just">
              <a:lnSpc>
                <a:spcPts val="2925"/>
              </a:lnSpc>
            </a:pPr>
            <a:r>
              <a:rPr lang="en-US" sz="2100">
                <a:solidFill>
                  <a:srgbClr val="000000"/>
                </a:solidFill>
                <a:latin typeface="Canva Sans"/>
                <a:ea typeface="Canva Sans"/>
                <a:cs typeface="Canva Sans"/>
                <a:sym typeface="Canva Sans"/>
              </a:rPr>
              <a:t>Skeletons .................. ..................</a:t>
            </a:r>
          </a:p>
        </p:txBody>
      </p:sp>
      <p:sp>
        <p:nvSpPr>
          <p:cNvPr name="TextBox 9" id="9"/>
          <p:cNvSpPr txBox="true"/>
          <p:nvPr/>
        </p:nvSpPr>
        <p:spPr>
          <a:xfrm rot="0">
            <a:off x="2018414" y="5269630"/>
            <a:ext cx="1110053" cy="368932"/>
          </a:xfrm>
          <a:prstGeom prst="rect">
            <a:avLst/>
          </a:prstGeom>
        </p:spPr>
        <p:txBody>
          <a:bodyPr anchor="t" rtlCol="false" tIns="0" lIns="0" bIns="0" rIns="0">
            <a:spAutoFit/>
          </a:bodyPr>
          <a:lstStyle/>
          <a:p>
            <a:pPr algn="l">
              <a:lnSpc>
                <a:spcPts val="2925"/>
              </a:lnSpc>
            </a:pPr>
            <a:r>
              <a:rPr lang="en-US" sz="2100">
                <a:solidFill>
                  <a:srgbClr val="000000"/>
                </a:solidFill>
                <a:latin typeface="Canva Sans"/>
                <a:ea typeface="Canva Sans"/>
                <a:cs typeface="Canva Sans"/>
                <a:sym typeface="Canva Sans"/>
              </a:rPr>
              <a:t>Clothing</a:t>
            </a:r>
          </a:p>
        </p:txBody>
      </p:sp>
      <p:sp>
        <p:nvSpPr>
          <p:cNvPr name="TextBox 10" id="10"/>
          <p:cNvSpPr txBox="true"/>
          <p:nvPr/>
        </p:nvSpPr>
        <p:spPr>
          <a:xfrm rot="0">
            <a:off x="1929117" y="5641105"/>
            <a:ext cx="1360303" cy="740407"/>
          </a:xfrm>
          <a:prstGeom prst="rect">
            <a:avLst/>
          </a:prstGeom>
        </p:spPr>
        <p:txBody>
          <a:bodyPr anchor="t" rtlCol="false" tIns="0" lIns="0" bIns="0" rIns="0">
            <a:spAutoFit/>
          </a:bodyPr>
          <a:lstStyle/>
          <a:p>
            <a:pPr algn="just">
              <a:lnSpc>
                <a:spcPts val="2925"/>
              </a:lnSpc>
            </a:pPr>
            <a:r>
              <a:rPr lang="en-US" sz="2100">
                <a:solidFill>
                  <a:srgbClr val="000000"/>
                </a:solidFill>
                <a:latin typeface="Canva Sans"/>
                <a:ea typeface="Canva Sans"/>
                <a:cs typeface="Canva Sans"/>
                <a:sym typeface="Canva Sans"/>
              </a:rPr>
              <a:t>................... ...................</a:t>
            </a:r>
          </a:p>
        </p:txBody>
      </p:sp>
      <p:sp>
        <p:nvSpPr>
          <p:cNvPr name="TextBox 11" id="11"/>
          <p:cNvSpPr txBox="true"/>
          <p:nvPr/>
        </p:nvSpPr>
        <p:spPr>
          <a:xfrm rot="0">
            <a:off x="3097863" y="1901971"/>
            <a:ext cx="1618393" cy="1111882"/>
          </a:xfrm>
          <a:prstGeom prst="rect">
            <a:avLst/>
          </a:prstGeom>
        </p:spPr>
        <p:txBody>
          <a:bodyPr anchor="t" rtlCol="false" tIns="0" lIns="0" bIns="0" rIns="0">
            <a:spAutoFit/>
          </a:bodyPr>
          <a:lstStyle/>
          <a:p>
            <a:pPr algn="ctr">
              <a:lnSpc>
                <a:spcPts val="2925"/>
              </a:lnSpc>
            </a:pPr>
            <a:r>
              <a:rPr lang="en-US" sz="2100">
                <a:solidFill>
                  <a:srgbClr val="000000"/>
                </a:solidFill>
                <a:latin typeface="Canva Sans"/>
                <a:ea typeface="Canva Sans"/>
                <a:cs typeface="Canva Sans"/>
                <a:sym typeface="Canva Sans"/>
              </a:rPr>
              <a:t>Newspapers .................. ...................</a:t>
            </a:r>
          </a:p>
        </p:txBody>
      </p:sp>
      <p:sp>
        <p:nvSpPr>
          <p:cNvPr name="TextBox 12" id="12"/>
          <p:cNvSpPr txBox="true"/>
          <p:nvPr/>
        </p:nvSpPr>
        <p:spPr>
          <a:xfrm rot="0">
            <a:off x="4464644" y="5363508"/>
            <a:ext cx="1014813" cy="368932"/>
          </a:xfrm>
          <a:prstGeom prst="rect">
            <a:avLst/>
          </a:prstGeom>
        </p:spPr>
        <p:txBody>
          <a:bodyPr anchor="t" rtlCol="false" tIns="0" lIns="0" bIns="0" rIns="0">
            <a:spAutoFit/>
          </a:bodyPr>
          <a:lstStyle/>
          <a:p>
            <a:pPr algn="l">
              <a:lnSpc>
                <a:spcPts val="2925"/>
              </a:lnSpc>
            </a:pPr>
            <a:r>
              <a:rPr lang="en-US" sz="2100">
                <a:solidFill>
                  <a:srgbClr val="000000"/>
                </a:solidFill>
                <a:latin typeface="Canva Sans"/>
                <a:ea typeface="Canva Sans"/>
                <a:cs typeface="Canva Sans"/>
                <a:sym typeface="Canva Sans"/>
              </a:rPr>
              <a:t>Objects</a:t>
            </a:r>
          </a:p>
        </p:txBody>
      </p:sp>
      <p:sp>
        <p:nvSpPr>
          <p:cNvPr name="TextBox 13" id="13"/>
          <p:cNvSpPr txBox="true"/>
          <p:nvPr/>
        </p:nvSpPr>
        <p:spPr>
          <a:xfrm rot="0">
            <a:off x="4328760" y="5734983"/>
            <a:ext cx="1360303" cy="740407"/>
          </a:xfrm>
          <a:prstGeom prst="rect">
            <a:avLst/>
          </a:prstGeom>
        </p:spPr>
        <p:txBody>
          <a:bodyPr anchor="t" rtlCol="false" tIns="0" lIns="0" bIns="0" rIns="0">
            <a:spAutoFit/>
          </a:bodyPr>
          <a:lstStyle/>
          <a:p>
            <a:pPr algn="just">
              <a:lnSpc>
                <a:spcPts val="2925"/>
              </a:lnSpc>
            </a:pPr>
            <a:r>
              <a:rPr lang="en-US" sz="2100">
                <a:solidFill>
                  <a:srgbClr val="000000"/>
                </a:solidFill>
                <a:latin typeface="Canva Sans"/>
                <a:ea typeface="Canva Sans"/>
                <a:cs typeface="Canva Sans"/>
                <a:sym typeface="Canva Sans"/>
              </a:rPr>
              <a:t>................... ...................</a:t>
            </a:r>
          </a:p>
        </p:txBody>
      </p:sp>
      <p:sp>
        <p:nvSpPr>
          <p:cNvPr name="TextBox 14" id="14"/>
          <p:cNvSpPr txBox="true"/>
          <p:nvPr/>
        </p:nvSpPr>
        <p:spPr>
          <a:xfrm rot="0">
            <a:off x="5177142" y="2973229"/>
            <a:ext cx="1360303" cy="1111882"/>
          </a:xfrm>
          <a:prstGeom prst="rect">
            <a:avLst/>
          </a:prstGeom>
        </p:spPr>
        <p:txBody>
          <a:bodyPr anchor="t" rtlCol="false" tIns="0" lIns="0" bIns="0" rIns="0">
            <a:spAutoFit/>
          </a:bodyPr>
          <a:lstStyle/>
          <a:p>
            <a:pPr algn="l">
              <a:lnSpc>
                <a:spcPts val="2925"/>
              </a:lnSpc>
            </a:pPr>
            <a:r>
              <a:rPr lang="en-US" sz="2100">
                <a:solidFill>
                  <a:srgbClr val="000000"/>
                </a:solidFill>
                <a:latin typeface="Canva Sans"/>
                <a:ea typeface="Canva Sans"/>
                <a:cs typeface="Canva Sans"/>
                <a:sym typeface="Canva Sans"/>
              </a:rPr>
              <a:t>Tools ..................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2"/>
            <a:ext cx="9753600" cy="7315200"/>
          </a:xfrm>
          <a:custGeom>
            <a:avLst/>
            <a:gdLst/>
            <a:ahLst/>
            <a:cxnLst/>
            <a:rect r="r" b="b" t="t" l="l"/>
            <a:pathLst>
              <a:path h="7315200" w="9753600">
                <a:moveTo>
                  <a:pt x="0" y="0"/>
                </a:moveTo>
                <a:lnTo>
                  <a:pt x="9753600" y="0"/>
                </a:lnTo>
                <a:lnTo>
                  <a:pt x="9753600" y="7315200"/>
                </a:lnTo>
                <a:lnTo>
                  <a:pt x="0" y="7315200"/>
                </a:lnTo>
                <a:lnTo>
                  <a:pt x="0" y="0"/>
                </a:lnTo>
                <a:close/>
              </a:path>
            </a:pathLst>
          </a:custGeom>
          <a:blipFill>
            <a:blip r:embed="rId2"/>
            <a:stretch>
              <a:fillRect l="-844" t="-422" r="-34" b="-358"/>
            </a:stretch>
          </a:blipFill>
        </p:spPr>
      </p:sp>
      <p:sp>
        <p:nvSpPr>
          <p:cNvPr name="Freeform 3" id="3"/>
          <p:cNvSpPr/>
          <p:nvPr/>
        </p:nvSpPr>
        <p:spPr>
          <a:xfrm flipH="false" flipV="false" rot="0">
            <a:off x="248355" y="350015"/>
            <a:ext cx="9135008" cy="6567621"/>
          </a:xfrm>
          <a:custGeom>
            <a:avLst/>
            <a:gdLst/>
            <a:ahLst/>
            <a:cxnLst/>
            <a:rect r="r" b="b" t="t" l="l"/>
            <a:pathLst>
              <a:path h="6567621" w="9135008">
                <a:moveTo>
                  <a:pt x="0" y="0"/>
                </a:moveTo>
                <a:lnTo>
                  <a:pt x="9135008" y="0"/>
                </a:lnTo>
                <a:lnTo>
                  <a:pt x="9135008" y="6567621"/>
                </a:lnTo>
                <a:lnTo>
                  <a:pt x="0" y="656762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1776393" y="2648493"/>
            <a:ext cx="5475380" cy="3619452"/>
          </a:xfrm>
          <a:prstGeom prst="rect">
            <a:avLst/>
          </a:prstGeom>
        </p:spPr>
        <p:txBody>
          <a:bodyPr anchor="t" rtlCol="false" tIns="0" lIns="0" bIns="0" rIns="0">
            <a:spAutoFit/>
          </a:bodyPr>
          <a:lstStyle/>
          <a:p>
            <a:pPr algn="ctr">
              <a:lnSpc>
                <a:spcPts val="2853"/>
              </a:lnSpc>
            </a:pPr>
            <a:r>
              <a:rPr lang="en-US" b="true" sz="2085">
                <a:solidFill>
                  <a:srgbClr val="000000"/>
                </a:solidFill>
                <a:latin typeface="Canva Sans Bold"/>
                <a:ea typeface="Canva Sans Bold"/>
                <a:cs typeface="Canva Sans Bold"/>
                <a:sym typeface="Canva Sans Bold"/>
              </a:rPr>
              <a:t>A History Detective is somebody who looks at evidence from the past.They do not want to catch criminals or bring anybody to justice with this evidence. History Detectives want to learn about the past from the clues other people leave behind. The further back in the past we look the harder it is to find clues. A "Source!" is anything that a historian uses as evidence.</a:t>
            </a:r>
          </a:p>
        </p:txBody>
      </p:sp>
      <p:sp>
        <p:nvSpPr>
          <p:cNvPr name="TextBox 5" id="5"/>
          <p:cNvSpPr txBox="true"/>
          <p:nvPr/>
        </p:nvSpPr>
        <p:spPr>
          <a:xfrm rot="0">
            <a:off x="2844022" y="468373"/>
            <a:ext cx="3867312" cy="862546"/>
          </a:xfrm>
          <a:prstGeom prst="rect">
            <a:avLst/>
          </a:prstGeom>
        </p:spPr>
        <p:txBody>
          <a:bodyPr anchor="t" rtlCol="false" tIns="0" lIns="0" bIns="0" rIns="0">
            <a:spAutoFit/>
          </a:bodyPr>
          <a:lstStyle/>
          <a:p>
            <a:pPr algn="l">
              <a:lnSpc>
                <a:spcPts val="7048"/>
              </a:lnSpc>
            </a:pPr>
            <a:r>
              <a:rPr lang="en-US" sz="5034" spc="100">
                <a:solidFill>
                  <a:srgbClr val="464E37"/>
                </a:solidFill>
                <a:latin typeface="League Gothic"/>
                <a:ea typeface="League Gothic"/>
                <a:cs typeface="League Gothic"/>
                <a:sym typeface="League Gothic"/>
              </a:rPr>
              <a:t>HISTORY DETECTIVES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406117" y="413509"/>
            <a:ext cx="8913752" cy="6437214"/>
            <a:chOff x="0" y="0"/>
            <a:chExt cx="8913749" cy="6437211"/>
          </a:xfrm>
        </p:grpSpPr>
        <p:sp>
          <p:nvSpPr>
            <p:cNvPr name="Freeform 4" id="4"/>
            <p:cNvSpPr/>
            <p:nvPr/>
          </p:nvSpPr>
          <p:spPr>
            <a:xfrm flipH="false" flipV="false" rot="0">
              <a:off x="0" y="0"/>
              <a:ext cx="8913749" cy="6437249"/>
            </a:xfrm>
            <a:custGeom>
              <a:avLst/>
              <a:gdLst/>
              <a:ahLst/>
              <a:cxnLst/>
              <a:rect r="r" b="b" t="t" l="l"/>
              <a:pathLst>
                <a:path h="6437249" w="8913749">
                  <a:moveTo>
                    <a:pt x="0" y="0"/>
                  </a:moveTo>
                  <a:lnTo>
                    <a:pt x="0" y="6437249"/>
                  </a:lnTo>
                  <a:lnTo>
                    <a:pt x="8913749" y="6437249"/>
                  </a:lnTo>
                  <a:lnTo>
                    <a:pt x="8913749" y="0"/>
                  </a:lnTo>
                  <a:close/>
                </a:path>
              </a:pathLst>
            </a:custGeom>
            <a:solidFill>
              <a:srgbClr val="FFFFFF"/>
            </a:solidFill>
          </p:spPr>
        </p:sp>
      </p:grpSp>
      <p:sp>
        <p:nvSpPr>
          <p:cNvPr name="Freeform 5" id="5"/>
          <p:cNvSpPr/>
          <p:nvPr/>
        </p:nvSpPr>
        <p:spPr>
          <a:xfrm flipH="false" flipV="false" rot="0">
            <a:off x="406117" y="413509"/>
            <a:ext cx="3219450" cy="6438900"/>
          </a:xfrm>
          <a:custGeom>
            <a:avLst/>
            <a:gdLst/>
            <a:ahLst/>
            <a:cxnLst/>
            <a:rect r="r" b="b" t="t" l="l"/>
            <a:pathLst>
              <a:path h="6438900" w="3219450">
                <a:moveTo>
                  <a:pt x="0" y="0"/>
                </a:moveTo>
                <a:lnTo>
                  <a:pt x="3219450" y="0"/>
                </a:lnTo>
                <a:lnTo>
                  <a:pt x="3219450" y="6438900"/>
                </a:lnTo>
                <a:lnTo>
                  <a:pt x="0" y="6438900"/>
                </a:lnTo>
                <a:lnTo>
                  <a:pt x="0" y="0"/>
                </a:lnTo>
                <a:close/>
              </a:path>
            </a:pathLst>
          </a:custGeom>
          <a:blipFill>
            <a:blip r:embed="rId3"/>
            <a:stretch>
              <a:fillRect l="-17581" t="0" r="-17625" b="0"/>
            </a:stretch>
          </a:blipFill>
        </p:spPr>
      </p:sp>
      <p:sp>
        <p:nvSpPr>
          <p:cNvPr name="Freeform 6" id="6"/>
          <p:cNvSpPr/>
          <p:nvPr/>
        </p:nvSpPr>
        <p:spPr>
          <a:xfrm flipH="false" flipV="false" rot="0">
            <a:off x="4669393" y="3591620"/>
            <a:ext cx="2177739" cy="2941482"/>
          </a:xfrm>
          <a:custGeom>
            <a:avLst/>
            <a:gdLst/>
            <a:ahLst/>
            <a:cxnLst/>
            <a:rect r="r" b="b" t="t" l="l"/>
            <a:pathLst>
              <a:path h="2941482" w="2177739">
                <a:moveTo>
                  <a:pt x="0" y="0"/>
                </a:moveTo>
                <a:lnTo>
                  <a:pt x="2177739" y="0"/>
                </a:lnTo>
                <a:lnTo>
                  <a:pt x="2177739" y="2941482"/>
                </a:lnTo>
                <a:lnTo>
                  <a:pt x="0" y="294148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7609151" y="5059747"/>
            <a:ext cx="1834639" cy="1849555"/>
          </a:xfrm>
          <a:custGeom>
            <a:avLst/>
            <a:gdLst/>
            <a:ahLst/>
            <a:cxnLst/>
            <a:rect r="r" b="b" t="t" l="l"/>
            <a:pathLst>
              <a:path h="1849555" w="1834639">
                <a:moveTo>
                  <a:pt x="0" y="0"/>
                </a:moveTo>
                <a:lnTo>
                  <a:pt x="1834639" y="0"/>
                </a:lnTo>
                <a:lnTo>
                  <a:pt x="1834639" y="1849555"/>
                </a:lnTo>
                <a:lnTo>
                  <a:pt x="0" y="184955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8" id="8"/>
          <p:cNvSpPr txBox="true"/>
          <p:nvPr/>
        </p:nvSpPr>
        <p:spPr>
          <a:xfrm rot="0">
            <a:off x="3798132" y="2359400"/>
            <a:ext cx="5214414" cy="983380"/>
          </a:xfrm>
          <a:prstGeom prst="rect">
            <a:avLst/>
          </a:prstGeom>
        </p:spPr>
        <p:txBody>
          <a:bodyPr anchor="t" rtlCol="false" tIns="0" lIns="0" bIns="0" rIns="0">
            <a:spAutoFit/>
          </a:bodyPr>
          <a:lstStyle/>
          <a:p>
            <a:pPr algn="ctr">
              <a:lnSpc>
                <a:spcPts val="3751"/>
              </a:lnSpc>
            </a:pPr>
            <a:r>
              <a:rPr lang="en-US" sz="2730" spc="273">
                <a:solidFill>
                  <a:srgbClr val="464E37"/>
                </a:solidFill>
                <a:latin typeface="Aloja"/>
                <a:ea typeface="Aloja"/>
                <a:cs typeface="Aloja"/>
                <a:sym typeface="Aloja"/>
              </a:rPr>
              <a:t>SO WHAT HAPPENED TO THE TOLLUND MAN?</a:t>
            </a:r>
          </a:p>
        </p:txBody>
      </p:sp>
      <p:sp>
        <p:nvSpPr>
          <p:cNvPr name="TextBox 9" id="9"/>
          <p:cNvSpPr txBox="true"/>
          <p:nvPr/>
        </p:nvSpPr>
        <p:spPr>
          <a:xfrm rot="0">
            <a:off x="3947531" y="718204"/>
            <a:ext cx="5325218" cy="831342"/>
          </a:xfrm>
          <a:prstGeom prst="rect">
            <a:avLst/>
          </a:prstGeom>
        </p:spPr>
        <p:txBody>
          <a:bodyPr anchor="t" rtlCol="false" tIns="0" lIns="0" bIns="0" rIns="0">
            <a:spAutoFit/>
          </a:bodyPr>
          <a:lstStyle/>
          <a:p>
            <a:pPr algn="l">
              <a:lnSpc>
                <a:spcPts val="6762"/>
              </a:lnSpc>
            </a:pPr>
            <a:r>
              <a:rPr lang="en-US" sz="4830" spc="483">
                <a:solidFill>
                  <a:srgbClr val="464E37"/>
                </a:solidFill>
                <a:latin typeface="League Gothic"/>
                <a:ea typeface="League Gothic"/>
                <a:cs typeface="League Gothic"/>
                <a:sym typeface="League Gothic"/>
              </a:rPr>
              <a:t>HISTORY INVESTIGATION</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sp>
        <p:nvSpPr>
          <p:cNvPr name="Freeform 3" id="3"/>
          <p:cNvSpPr/>
          <p:nvPr/>
        </p:nvSpPr>
        <p:spPr>
          <a:xfrm flipH="false" flipV="false" rot="0">
            <a:off x="342614" y="350015"/>
            <a:ext cx="9040749" cy="6564220"/>
          </a:xfrm>
          <a:custGeom>
            <a:avLst/>
            <a:gdLst/>
            <a:ahLst/>
            <a:cxnLst/>
            <a:rect r="r" b="b" t="t" l="l"/>
            <a:pathLst>
              <a:path h="6564220" w="9040749">
                <a:moveTo>
                  <a:pt x="0" y="0"/>
                </a:moveTo>
                <a:lnTo>
                  <a:pt x="9040749" y="0"/>
                </a:lnTo>
                <a:lnTo>
                  <a:pt x="9040749" y="6564221"/>
                </a:lnTo>
                <a:lnTo>
                  <a:pt x="0" y="656422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687924" y="3176930"/>
            <a:ext cx="4695825" cy="3133725"/>
          </a:xfrm>
          <a:custGeom>
            <a:avLst/>
            <a:gdLst/>
            <a:ahLst/>
            <a:cxnLst/>
            <a:rect r="r" b="b" t="t" l="l"/>
            <a:pathLst>
              <a:path h="3133725" w="4695825">
                <a:moveTo>
                  <a:pt x="0" y="0"/>
                </a:moveTo>
                <a:lnTo>
                  <a:pt x="4695825" y="0"/>
                </a:lnTo>
                <a:lnTo>
                  <a:pt x="4695825" y="3133725"/>
                </a:lnTo>
                <a:lnTo>
                  <a:pt x="0" y="3133725"/>
                </a:lnTo>
                <a:lnTo>
                  <a:pt x="0" y="0"/>
                </a:lnTo>
                <a:close/>
              </a:path>
            </a:pathLst>
          </a:custGeom>
          <a:blipFill>
            <a:blip r:embed="rId5"/>
            <a:stretch>
              <a:fillRect l="0" t="0" r="0" b="0"/>
            </a:stretch>
          </a:blipFill>
        </p:spPr>
      </p:sp>
      <p:sp>
        <p:nvSpPr>
          <p:cNvPr name="Freeform 5" id="5"/>
          <p:cNvSpPr/>
          <p:nvPr/>
        </p:nvSpPr>
        <p:spPr>
          <a:xfrm flipH="false" flipV="false" rot="0">
            <a:off x="342795" y="2081222"/>
            <a:ext cx="1002830" cy="971140"/>
          </a:xfrm>
          <a:custGeom>
            <a:avLst/>
            <a:gdLst/>
            <a:ahLst/>
            <a:cxnLst/>
            <a:rect r="r" b="b" t="t" l="l"/>
            <a:pathLst>
              <a:path h="971140" w="1002830">
                <a:moveTo>
                  <a:pt x="0" y="0"/>
                </a:moveTo>
                <a:lnTo>
                  <a:pt x="1002830" y="0"/>
                </a:lnTo>
                <a:lnTo>
                  <a:pt x="1002830" y="971140"/>
                </a:lnTo>
                <a:lnTo>
                  <a:pt x="0" y="97114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697506" y="575777"/>
            <a:ext cx="1934937" cy="1393717"/>
          </a:xfrm>
          <a:custGeom>
            <a:avLst/>
            <a:gdLst/>
            <a:ahLst/>
            <a:cxnLst/>
            <a:rect r="r" b="b" t="t" l="l"/>
            <a:pathLst>
              <a:path h="1393717" w="1934937">
                <a:moveTo>
                  <a:pt x="0" y="0"/>
                </a:moveTo>
                <a:lnTo>
                  <a:pt x="1934937" y="0"/>
                </a:lnTo>
                <a:lnTo>
                  <a:pt x="1934937" y="1393717"/>
                </a:lnTo>
                <a:lnTo>
                  <a:pt x="0" y="139371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6558334" y="773678"/>
            <a:ext cx="2436838" cy="3045323"/>
          </a:xfrm>
          <a:custGeom>
            <a:avLst/>
            <a:gdLst/>
            <a:ahLst/>
            <a:cxnLst/>
            <a:rect r="r" b="b" t="t" l="l"/>
            <a:pathLst>
              <a:path h="3045323" w="2436838">
                <a:moveTo>
                  <a:pt x="0" y="0"/>
                </a:moveTo>
                <a:lnTo>
                  <a:pt x="2436838" y="0"/>
                </a:lnTo>
                <a:lnTo>
                  <a:pt x="2436838" y="3045323"/>
                </a:lnTo>
                <a:lnTo>
                  <a:pt x="0" y="304532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8" id="8"/>
          <p:cNvSpPr txBox="true"/>
          <p:nvPr/>
        </p:nvSpPr>
        <p:spPr>
          <a:xfrm rot="0">
            <a:off x="7339622" y="5465788"/>
            <a:ext cx="1645882" cy="1004135"/>
          </a:xfrm>
          <a:prstGeom prst="rect">
            <a:avLst/>
          </a:prstGeom>
        </p:spPr>
        <p:txBody>
          <a:bodyPr anchor="t" rtlCol="false" tIns="0" lIns="0" bIns="0" rIns="0">
            <a:spAutoFit/>
          </a:bodyPr>
          <a:lstStyle/>
          <a:p>
            <a:pPr algn="ctr">
              <a:lnSpc>
                <a:spcPts val="2625"/>
              </a:lnSpc>
            </a:pPr>
            <a:r>
              <a:rPr lang="en-US" b="true" sz="1899">
                <a:solidFill>
                  <a:srgbClr val="000000"/>
                </a:solidFill>
                <a:latin typeface="Canva Sans Bold"/>
                <a:ea typeface="Canva Sans Bold"/>
                <a:cs typeface="Canva Sans Bold"/>
                <a:sym typeface="Canva Sans Bold"/>
              </a:rPr>
              <a:t>We need your help to solve this mystery.</a:t>
            </a:r>
          </a:p>
        </p:txBody>
      </p:sp>
      <p:sp>
        <p:nvSpPr>
          <p:cNvPr name="TextBox 9" id="9"/>
          <p:cNvSpPr txBox="true"/>
          <p:nvPr/>
        </p:nvSpPr>
        <p:spPr>
          <a:xfrm rot="0">
            <a:off x="8146418" y="6459074"/>
            <a:ext cx="60322" cy="337385"/>
          </a:xfrm>
          <a:prstGeom prst="rect">
            <a:avLst/>
          </a:prstGeom>
        </p:spPr>
        <p:txBody>
          <a:bodyPr anchor="t" rtlCol="false" tIns="0" lIns="0" bIns="0" rIns="0">
            <a:spAutoFit/>
          </a:bodyPr>
          <a:lstStyle/>
          <a:p>
            <a:pPr algn="l">
              <a:lnSpc>
                <a:spcPts val="2625"/>
              </a:lnSpc>
            </a:pPr>
            <a:r>
              <a:rPr lang="en-US" sz="1899">
                <a:solidFill>
                  <a:srgbClr val="000000"/>
                </a:solidFill>
                <a:latin typeface="Canva Sans"/>
                <a:ea typeface="Canva Sans"/>
                <a:cs typeface="Canva Sans"/>
                <a:sym typeface="Canva Sans"/>
              </a:rPr>
              <a:t> </a:t>
            </a:r>
          </a:p>
        </p:txBody>
      </p:sp>
      <p:sp>
        <p:nvSpPr>
          <p:cNvPr name="TextBox 10" id="10"/>
          <p:cNvSpPr txBox="true"/>
          <p:nvPr/>
        </p:nvSpPr>
        <p:spPr>
          <a:xfrm rot="0">
            <a:off x="6110078" y="686076"/>
            <a:ext cx="1143752" cy="922306"/>
          </a:xfrm>
          <a:prstGeom prst="rect">
            <a:avLst/>
          </a:prstGeom>
        </p:spPr>
        <p:txBody>
          <a:bodyPr anchor="t" rtlCol="false" tIns="0" lIns="0" bIns="0" rIns="0">
            <a:spAutoFit/>
          </a:bodyPr>
          <a:lstStyle/>
          <a:p>
            <a:pPr algn="ctr">
              <a:lnSpc>
                <a:spcPts val="2474"/>
              </a:lnSpc>
            </a:pPr>
            <a:r>
              <a:rPr lang="en-US" b="true" sz="1607" spc="176">
                <a:solidFill>
                  <a:srgbClr val="000000"/>
                </a:solidFill>
                <a:latin typeface="Montserrat Bold"/>
                <a:ea typeface="Montserrat Bold"/>
                <a:cs typeface="Montserrat Bold"/>
                <a:sym typeface="Montserrat Bold"/>
              </a:rPr>
              <a:t>We have breaking news.</a:t>
            </a:r>
          </a:p>
        </p:txBody>
      </p:sp>
      <p:sp>
        <p:nvSpPr>
          <p:cNvPr name="TextBox 11" id="11"/>
          <p:cNvSpPr txBox="true"/>
          <p:nvPr/>
        </p:nvSpPr>
        <p:spPr>
          <a:xfrm rot="0">
            <a:off x="1330709" y="2156708"/>
            <a:ext cx="4795228" cy="892902"/>
          </a:xfrm>
          <a:prstGeom prst="rect">
            <a:avLst/>
          </a:prstGeom>
        </p:spPr>
        <p:txBody>
          <a:bodyPr anchor="t" rtlCol="false" tIns="0" lIns="0" bIns="0" rIns="0">
            <a:spAutoFit/>
          </a:bodyPr>
          <a:lstStyle/>
          <a:p>
            <a:pPr algn="ctr">
              <a:lnSpc>
                <a:spcPts val="3373"/>
              </a:lnSpc>
            </a:pPr>
            <a:r>
              <a:rPr lang="en-US" sz="3425">
                <a:solidFill>
                  <a:srgbClr val="000000"/>
                </a:solidFill>
                <a:latin typeface="Chewy"/>
                <a:ea typeface="Chewy"/>
                <a:cs typeface="Chewy"/>
                <a:sym typeface="Chewy"/>
              </a:rPr>
              <a:t> A body has been found in a swamp. Police are baffled</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318983" y="3942083"/>
            <a:ext cx="9114587" cy="3176016"/>
            <a:chOff x="0" y="0"/>
            <a:chExt cx="9114587" cy="3176016"/>
          </a:xfrm>
        </p:grpSpPr>
        <p:sp>
          <p:nvSpPr>
            <p:cNvPr name="Freeform 4" id="4"/>
            <p:cNvSpPr/>
            <p:nvPr/>
          </p:nvSpPr>
          <p:spPr>
            <a:xfrm flipH="false" flipV="false" rot="0">
              <a:off x="0" y="0"/>
              <a:ext cx="9114536" cy="3176016"/>
            </a:xfrm>
            <a:custGeom>
              <a:avLst/>
              <a:gdLst/>
              <a:ahLst/>
              <a:cxnLst/>
              <a:rect r="r" b="b" t="t" l="l"/>
              <a:pathLst>
                <a:path h="3176016" w="9114536">
                  <a:moveTo>
                    <a:pt x="0" y="0"/>
                  </a:moveTo>
                  <a:lnTo>
                    <a:pt x="0" y="3176016"/>
                  </a:lnTo>
                  <a:lnTo>
                    <a:pt x="9114536" y="3176016"/>
                  </a:lnTo>
                  <a:lnTo>
                    <a:pt x="9114536" y="0"/>
                  </a:lnTo>
                  <a:close/>
                </a:path>
              </a:pathLst>
            </a:custGeom>
            <a:solidFill>
              <a:srgbClr val="FFFFFF"/>
            </a:solidFill>
          </p:spPr>
        </p:sp>
      </p:grpSp>
      <p:sp>
        <p:nvSpPr>
          <p:cNvPr name="Freeform 5" id="5"/>
          <p:cNvSpPr/>
          <p:nvPr/>
        </p:nvSpPr>
        <p:spPr>
          <a:xfrm flipH="false" flipV="false" rot="0">
            <a:off x="318983" y="68018"/>
            <a:ext cx="9115425" cy="3952875"/>
          </a:xfrm>
          <a:custGeom>
            <a:avLst/>
            <a:gdLst/>
            <a:ahLst/>
            <a:cxnLst/>
            <a:rect r="r" b="b" t="t" l="l"/>
            <a:pathLst>
              <a:path h="3952875" w="9115425">
                <a:moveTo>
                  <a:pt x="0" y="0"/>
                </a:moveTo>
                <a:lnTo>
                  <a:pt x="9115425" y="0"/>
                </a:lnTo>
                <a:lnTo>
                  <a:pt x="9115425" y="3952875"/>
                </a:lnTo>
                <a:lnTo>
                  <a:pt x="0" y="3952875"/>
                </a:lnTo>
                <a:lnTo>
                  <a:pt x="0" y="0"/>
                </a:lnTo>
                <a:close/>
              </a:path>
            </a:pathLst>
          </a:custGeom>
          <a:blipFill>
            <a:blip r:embed="rId3"/>
            <a:stretch>
              <a:fillRect l="0" t="-6226" r="0" b="-6304"/>
            </a:stretch>
          </a:blipFill>
        </p:spPr>
      </p:sp>
      <p:sp>
        <p:nvSpPr>
          <p:cNvPr name="TextBox 6" id="6"/>
          <p:cNvSpPr txBox="true"/>
          <p:nvPr/>
        </p:nvSpPr>
        <p:spPr>
          <a:xfrm rot="0">
            <a:off x="609562" y="4314330"/>
            <a:ext cx="8760028" cy="2430142"/>
          </a:xfrm>
          <a:prstGeom prst="rect">
            <a:avLst/>
          </a:prstGeom>
        </p:spPr>
        <p:txBody>
          <a:bodyPr anchor="t" rtlCol="false" tIns="0" lIns="0" bIns="0" rIns="0">
            <a:spAutoFit/>
          </a:bodyPr>
          <a:lstStyle/>
          <a:p>
            <a:pPr algn="ctr">
              <a:lnSpc>
                <a:spcPts val="3838"/>
              </a:lnSpc>
            </a:pPr>
            <a:r>
              <a:rPr lang="en-US" sz="2745">
                <a:solidFill>
                  <a:srgbClr val="000000"/>
                </a:solidFill>
                <a:latin typeface="Canva Sans"/>
                <a:ea typeface="Canva Sans"/>
                <a:cs typeface="Canva Sans"/>
                <a:sym typeface="Canva Sans"/>
              </a:rPr>
              <a:t>In May 1950, a body was discovered in a peat bog on Denmark's Tollund Fen. Two men were digging for peat to burn. As they worked, they noticed a face in the peat layer that looked so fresh that they thought they had discovered a recent murder.</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406117" y="413518"/>
            <a:ext cx="8913752" cy="6437214"/>
            <a:chOff x="0" y="0"/>
            <a:chExt cx="8913749" cy="6437211"/>
          </a:xfrm>
        </p:grpSpPr>
        <p:sp>
          <p:nvSpPr>
            <p:cNvPr name="Freeform 4" id="4"/>
            <p:cNvSpPr/>
            <p:nvPr/>
          </p:nvSpPr>
          <p:spPr>
            <a:xfrm flipH="false" flipV="false" rot="0">
              <a:off x="0" y="0"/>
              <a:ext cx="8913749" cy="6437249"/>
            </a:xfrm>
            <a:custGeom>
              <a:avLst/>
              <a:gdLst/>
              <a:ahLst/>
              <a:cxnLst/>
              <a:rect r="r" b="b" t="t" l="l"/>
              <a:pathLst>
                <a:path h="6437249" w="8913749">
                  <a:moveTo>
                    <a:pt x="0" y="0"/>
                  </a:moveTo>
                  <a:lnTo>
                    <a:pt x="0" y="6437249"/>
                  </a:lnTo>
                  <a:lnTo>
                    <a:pt x="8913749" y="6437249"/>
                  </a:lnTo>
                  <a:lnTo>
                    <a:pt x="8913749" y="0"/>
                  </a:lnTo>
                  <a:close/>
                </a:path>
              </a:pathLst>
            </a:custGeom>
            <a:solidFill>
              <a:srgbClr val="FFFFFF"/>
            </a:solidFill>
          </p:spPr>
        </p:sp>
      </p:grpSp>
      <p:sp>
        <p:nvSpPr>
          <p:cNvPr name="Freeform 5" id="5"/>
          <p:cNvSpPr/>
          <p:nvPr/>
        </p:nvSpPr>
        <p:spPr>
          <a:xfrm flipH="false" flipV="false" rot="0">
            <a:off x="406117" y="413518"/>
            <a:ext cx="3219450" cy="6438900"/>
          </a:xfrm>
          <a:custGeom>
            <a:avLst/>
            <a:gdLst/>
            <a:ahLst/>
            <a:cxnLst/>
            <a:rect r="r" b="b" t="t" l="l"/>
            <a:pathLst>
              <a:path h="6438900" w="3219450">
                <a:moveTo>
                  <a:pt x="0" y="0"/>
                </a:moveTo>
                <a:lnTo>
                  <a:pt x="3219450" y="0"/>
                </a:lnTo>
                <a:lnTo>
                  <a:pt x="3219450" y="6438900"/>
                </a:lnTo>
                <a:lnTo>
                  <a:pt x="0" y="6438900"/>
                </a:lnTo>
                <a:lnTo>
                  <a:pt x="0" y="0"/>
                </a:lnTo>
                <a:close/>
              </a:path>
            </a:pathLst>
          </a:custGeom>
          <a:blipFill>
            <a:blip r:embed="rId3"/>
            <a:stretch>
              <a:fillRect l="-17581" t="0" r="-17625" b="0"/>
            </a:stretch>
          </a:blipFill>
        </p:spPr>
      </p:sp>
      <p:sp>
        <p:nvSpPr>
          <p:cNvPr name="TextBox 6" id="6"/>
          <p:cNvSpPr txBox="true"/>
          <p:nvPr/>
        </p:nvSpPr>
        <p:spPr>
          <a:xfrm rot="0">
            <a:off x="5285356" y="244030"/>
            <a:ext cx="2057648" cy="831342"/>
          </a:xfrm>
          <a:prstGeom prst="rect">
            <a:avLst/>
          </a:prstGeom>
        </p:spPr>
        <p:txBody>
          <a:bodyPr anchor="t" rtlCol="false" tIns="0" lIns="0" bIns="0" rIns="0">
            <a:spAutoFit/>
          </a:bodyPr>
          <a:lstStyle/>
          <a:p>
            <a:pPr algn="l">
              <a:lnSpc>
                <a:spcPts val="6762"/>
              </a:lnSpc>
            </a:pPr>
            <a:r>
              <a:rPr lang="en-US" sz="4830" spc="483">
                <a:solidFill>
                  <a:srgbClr val="464E37"/>
                </a:solidFill>
                <a:latin typeface="League Gothic"/>
                <a:ea typeface="League Gothic"/>
                <a:cs typeface="League Gothic"/>
                <a:sym typeface="League Gothic"/>
              </a:rPr>
              <a:t>THE BODY</a:t>
            </a:r>
          </a:p>
        </p:txBody>
      </p:sp>
      <p:sp>
        <p:nvSpPr>
          <p:cNvPr name="TextBox 7" id="7"/>
          <p:cNvSpPr txBox="true"/>
          <p:nvPr/>
        </p:nvSpPr>
        <p:spPr>
          <a:xfrm rot="0">
            <a:off x="3834622" y="1251785"/>
            <a:ext cx="5405047" cy="1706747"/>
          </a:xfrm>
          <a:prstGeom prst="rect">
            <a:avLst/>
          </a:prstGeom>
        </p:spPr>
        <p:txBody>
          <a:bodyPr anchor="t" rtlCol="false" tIns="0" lIns="0" bIns="0" rIns="0">
            <a:spAutoFit/>
          </a:bodyPr>
          <a:lstStyle/>
          <a:p>
            <a:pPr algn="l">
              <a:lnSpc>
                <a:spcPts val="3392"/>
              </a:lnSpc>
            </a:pPr>
            <a:r>
              <a:rPr lang="en-US" sz="2449">
                <a:solidFill>
                  <a:srgbClr val="464E37"/>
                </a:solidFill>
                <a:latin typeface="Canva Sans"/>
                <a:ea typeface="Canva Sans"/>
                <a:cs typeface="Canva Sans"/>
                <a:sym typeface="Canva Sans"/>
              </a:rPr>
              <a:t>The men carefully removed the peat from the body, revealing more of him. The man lay on his right side, as if sleeping.</a:t>
            </a:r>
          </a:p>
        </p:txBody>
      </p:sp>
      <p:sp>
        <p:nvSpPr>
          <p:cNvPr name="TextBox 8" id="8"/>
          <p:cNvSpPr txBox="true"/>
          <p:nvPr/>
        </p:nvSpPr>
        <p:spPr>
          <a:xfrm rot="0">
            <a:off x="3834622" y="3405654"/>
            <a:ext cx="5436651" cy="2568292"/>
          </a:xfrm>
          <a:prstGeom prst="rect">
            <a:avLst/>
          </a:prstGeom>
        </p:spPr>
        <p:txBody>
          <a:bodyPr anchor="t" rtlCol="false" tIns="0" lIns="0" bIns="0" rIns="0">
            <a:spAutoFit/>
          </a:bodyPr>
          <a:lstStyle/>
          <a:p>
            <a:pPr algn="l">
              <a:lnSpc>
                <a:spcPts val="3392"/>
              </a:lnSpc>
            </a:pPr>
            <a:r>
              <a:rPr lang="en-US" sz="2449">
                <a:solidFill>
                  <a:srgbClr val="464E37"/>
                </a:solidFill>
                <a:latin typeface="Canva Sans"/>
                <a:ea typeface="Canva Sans"/>
                <a:cs typeface="Canva Sans"/>
                <a:sym typeface="Canva Sans"/>
              </a:rPr>
              <a:t>He wore no clothes but a </a:t>
            </a:r>
            <a:r>
              <a:rPr lang="en-US" b="true" sz="2449">
                <a:solidFill>
                  <a:srgbClr val="464E37"/>
                </a:solidFill>
                <a:latin typeface="Canva Sans Bold"/>
                <a:ea typeface="Canva Sans Bold"/>
                <a:cs typeface="Canva Sans Bold"/>
                <a:sym typeface="Canva Sans Bold"/>
              </a:rPr>
              <a:t>pointed skin cap </a:t>
            </a:r>
            <a:r>
              <a:rPr lang="en-US" sz="2449">
                <a:solidFill>
                  <a:srgbClr val="464E37"/>
                </a:solidFill>
                <a:latin typeface="Canva Sans"/>
                <a:ea typeface="Canva Sans"/>
                <a:cs typeface="Canva Sans"/>
                <a:sym typeface="Canva Sans"/>
              </a:rPr>
              <a:t>and a </a:t>
            </a:r>
            <a:r>
              <a:rPr lang="en-US" b="true" sz="2449">
                <a:solidFill>
                  <a:srgbClr val="464E37"/>
                </a:solidFill>
                <a:latin typeface="Canva Sans Bold"/>
                <a:ea typeface="Canva Sans Bold"/>
                <a:cs typeface="Canva Sans Bold"/>
                <a:sym typeface="Canva Sans Bold"/>
              </a:rPr>
              <a:t>smooth hide belt</a:t>
            </a:r>
            <a:r>
              <a:rPr lang="en-US" sz="2449">
                <a:solidFill>
                  <a:srgbClr val="464E37"/>
                </a:solidFill>
                <a:latin typeface="Canva Sans"/>
                <a:ea typeface="Canva Sans"/>
                <a:cs typeface="Canva Sans"/>
                <a:sym typeface="Canva Sans"/>
              </a:rPr>
              <a:t>. </a:t>
            </a:r>
            <a:r>
              <a:rPr lang="en-US" b="true" sz="2449">
                <a:solidFill>
                  <a:srgbClr val="464E37"/>
                </a:solidFill>
                <a:latin typeface="Canva Sans Bold"/>
                <a:ea typeface="Canva Sans Bold"/>
                <a:cs typeface="Canva Sans Bold"/>
                <a:sym typeface="Canva Sans Bold"/>
              </a:rPr>
              <a:t>A rope noose</a:t>
            </a:r>
            <a:r>
              <a:rPr lang="en-US" sz="2449">
                <a:solidFill>
                  <a:srgbClr val="464E37"/>
                </a:solidFill>
                <a:latin typeface="Canva Sans"/>
                <a:ea typeface="Canva Sans"/>
                <a:cs typeface="Canva Sans"/>
                <a:sym typeface="Canva Sans"/>
              </a:rPr>
              <a:t> and </a:t>
            </a:r>
            <a:r>
              <a:rPr lang="en-US" b="true" sz="2449">
                <a:solidFill>
                  <a:srgbClr val="464E37"/>
                </a:solidFill>
                <a:latin typeface="Canva Sans Bold"/>
                <a:ea typeface="Canva Sans Bold"/>
                <a:cs typeface="Canva Sans Bold"/>
                <a:sym typeface="Canva Sans Bold"/>
              </a:rPr>
              <a:t>an iron neck ring </a:t>
            </a:r>
            <a:r>
              <a:rPr lang="en-US" sz="2449">
                <a:solidFill>
                  <a:srgbClr val="464E37"/>
                </a:solidFill>
                <a:latin typeface="Canva Sans"/>
                <a:ea typeface="Canva Sans"/>
                <a:cs typeface="Canva Sans"/>
                <a:sym typeface="Canva Sans"/>
              </a:rPr>
              <a:t>were wrapped around the victim's neck. It was tightly wrapped around his neck and throat.</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2"/>
            <a:ext cx="9753600" cy="7315200"/>
          </a:xfrm>
          <a:custGeom>
            <a:avLst/>
            <a:gdLst/>
            <a:ahLst/>
            <a:cxnLst/>
            <a:rect r="r" b="b" t="t" l="l"/>
            <a:pathLst>
              <a:path h="7315200" w="9753600">
                <a:moveTo>
                  <a:pt x="0" y="0"/>
                </a:moveTo>
                <a:lnTo>
                  <a:pt x="9753600" y="0"/>
                </a:lnTo>
                <a:lnTo>
                  <a:pt x="9753600" y="7315200"/>
                </a:lnTo>
                <a:lnTo>
                  <a:pt x="0" y="7315200"/>
                </a:lnTo>
                <a:lnTo>
                  <a:pt x="0" y="0"/>
                </a:lnTo>
                <a:close/>
              </a:path>
            </a:pathLst>
          </a:custGeom>
          <a:blipFill>
            <a:blip r:embed="rId2"/>
            <a:stretch>
              <a:fillRect l="-844" t="-422" r="-34" b="-358"/>
            </a:stretch>
          </a:blipFill>
        </p:spPr>
      </p:sp>
      <p:grpSp>
        <p:nvGrpSpPr>
          <p:cNvPr name="Group 3" id="3"/>
          <p:cNvGrpSpPr>
            <a:grpSpLocks noChangeAspect="true"/>
          </p:cNvGrpSpPr>
          <p:nvPr/>
        </p:nvGrpSpPr>
        <p:grpSpPr>
          <a:xfrm rot="0">
            <a:off x="406117" y="413518"/>
            <a:ext cx="8913752" cy="6437214"/>
            <a:chOff x="0" y="0"/>
            <a:chExt cx="8913749" cy="6437211"/>
          </a:xfrm>
        </p:grpSpPr>
        <p:sp>
          <p:nvSpPr>
            <p:cNvPr name="Freeform 4" id="4"/>
            <p:cNvSpPr/>
            <p:nvPr/>
          </p:nvSpPr>
          <p:spPr>
            <a:xfrm flipH="false" flipV="false" rot="0">
              <a:off x="0" y="0"/>
              <a:ext cx="8913749" cy="6437249"/>
            </a:xfrm>
            <a:custGeom>
              <a:avLst/>
              <a:gdLst/>
              <a:ahLst/>
              <a:cxnLst/>
              <a:rect r="r" b="b" t="t" l="l"/>
              <a:pathLst>
                <a:path h="6437249" w="8913749">
                  <a:moveTo>
                    <a:pt x="0" y="0"/>
                  </a:moveTo>
                  <a:lnTo>
                    <a:pt x="0" y="6437249"/>
                  </a:lnTo>
                  <a:lnTo>
                    <a:pt x="8913749" y="6437249"/>
                  </a:lnTo>
                  <a:lnTo>
                    <a:pt x="8913749" y="0"/>
                  </a:lnTo>
                  <a:close/>
                </a:path>
              </a:pathLst>
            </a:custGeom>
            <a:solidFill>
              <a:srgbClr val="FFFFFF"/>
            </a:solidFill>
          </p:spPr>
        </p:sp>
      </p:grpSp>
      <p:sp>
        <p:nvSpPr>
          <p:cNvPr name="Freeform 5" id="5"/>
          <p:cNvSpPr/>
          <p:nvPr/>
        </p:nvSpPr>
        <p:spPr>
          <a:xfrm flipH="false" flipV="false" rot="0">
            <a:off x="4613700" y="1615630"/>
            <a:ext cx="4705350" cy="3086100"/>
          </a:xfrm>
          <a:custGeom>
            <a:avLst/>
            <a:gdLst/>
            <a:ahLst/>
            <a:cxnLst/>
            <a:rect r="r" b="b" t="t" l="l"/>
            <a:pathLst>
              <a:path h="3086100" w="4705350">
                <a:moveTo>
                  <a:pt x="0" y="0"/>
                </a:moveTo>
                <a:lnTo>
                  <a:pt x="4705350" y="0"/>
                </a:lnTo>
                <a:lnTo>
                  <a:pt x="4705350" y="3086100"/>
                </a:lnTo>
                <a:lnTo>
                  <a:pt x="0" y="3086100"/>
                </a:lnTo>
                <a:lnTo>
                  <a:pt x="0" y="0"/>
                </a:lnTo>
                <a:close/>
              </a:path>
            </a:pathLst>
          </a:custGeom>
          <a:blipFill>
            <a:blip r:embed="rId3"/>
            <a:stretch>
              <a:fillRect l="-967" t="0" r="-1057" b="0"/>
            </a:stretch>
          </a:blipFill>
        </p:spPr>
      </p:sp>
      <p:sp>
        <p:nvSpPr>
          <p:cNvPr name="Freeform 6" id="6"/>
          <p:cNvSpPr/>
          <p:nvPr/>
        </p:nvSpPr>
        <p:spPr>
          <a:xfrm flipH="false" flipV="false" rot="0">
            <a:off x="626926" y="4221985"/>
            <a:ext cx="2009442" cy="256661"/>
          </a:xfrm>
          <a:custGeom>
            <a:avLst/>
            <a:gdLst/>
            <a:ahLst/>
            <a:cxnLst/>
            <a:rect r="r" b="b" t="t" l="l"/>
            <a:pathLst>
              <a:path h="256661" w="2009442">
                <a:moveTo>
                  <a:pt x="0" y="0"/>
                </a:moveTo>
                <a:lnTo>
                  <a:pt x="2009442" y="0"/>
                </a:lnTo>
                <a:lnTo>
                  <a:pt x="2009442" y="256660"/>
                </a:lnTo>
                <a:lnTo>
                  <a:pt x="0" y="2566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628259" y="2396576"/>
            <a:ext cx="1927784" cy="256661"/>
          </a:xfrm>
          <a:custGeom>
            <a:avLst/>
            <a:gdLst/>
            <a:ahLst/>
            <a:cxnLst/>
            <a:rect r="r" b="b" t="t" l="l"/>
            <a:pathLst>
              <a:path h="256661" w="1927784">
                <a:moveTo>
                  <a:pt x="0" y="0"/>
                </a:moveTo>
                <a:lnTo>
                  <a:pt x="1927784" y="0"/>
                </a:lnTo>
                <a:lnTo>
                  <a:pt x="1927784" y="256660"/>
                </a:lnTo>
                <a:lnTo>
                  <a:pt x="0" y="25666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8" id="8"/>
          <p:cNvSpPr txBox="true"/>
          <p:nvPr/>
        </p:nvSpPr>
        <p:spPr>
          <a:xfrm rot="0">
            <a:off x="1272959" y="489785"/>
            <a:ext cx="3991108" cy="597627"/>
          </a:xfrm>
          <a:prstGeom prst="rect">
            <a:avLst/>
          </a:prstGeom>
        </p:spPr>
        <p:txBody>
          <a:bodyPr anchor="t" rtlCol="false" tIns="0" lIns="0" bIns="0" rIns="0">
            <a:spAutoFit/>
          </a:bodyPr>
          <a:lstStyle/>
          <a:p>
            <a:pPr algn="l">
              <a:lnSpc>
                <a:spcPts val="4795"/>
              </a:lnSpc>
            </a:pPr>
            <a:r>
              <a:rPr lang="en-US" sz="3425">
                <a:solidFill>
                  <a:srgbClr val="000000"/>
                </a:solidFill>
                <a:latin typeface="Chewy"/>
                <a:ea typeface="Chewy"/>
                <a:cs typeface="Chewy"/>
                <a:sym typeface="Chewy"/>
              </a:rPr>
              <a:t>Looking for evidence...</a:t>
            </a:r>
          </a:p>
        </p:txBody>
      </p:sp>
      <p:sp>
        <p:nvSpPr>
          <p:cNvPr name="TextBox 9" id="9"/>
          <p:cNvSpPr txBox="true"/>
          <p:nvPr/>
        </p:nvSpPr>
        <p:spPr>
          <a:xfrm rot="0">
            <a:off x="6091799" y="4786589"/>
            <a:ext cx="2232908" cy="646643"/>
          </a:xfrm>
          <a:prstGeom prst="rect">
            <a:avLst/>
          </a:prstGeom>
        </p:spPr>
        <p:txBody>
          <a:bodyPr anchor="t" rtlCol="false" tIns="0" lIns="0" bIns="0" rIns="0">
            <a:spAutoFit/>
          </a:bodyPr>
          <a:lstStyle/>
          <a:p>
            <a:pPr algn="ctr">
              <a:lnSpc>
                <a:spcPts val="2571"/>
              </a:lnSpc>
            </a:pPr>
            <a:r>
              <a:rPr lang="en-US" b="true" sz="1850">
                <a:solidFill>
                  <a:srgbClr val="000000"/>
                </a:solidFill>
                <a:latin typeface="Canva Sans Bold"/>
                <a:ea typeface="Canva Sans Bold"/>
                <a:cs typeface="Canva Sans Bold"/>
                <a:sym typeface="Canva Sans Bold"/>
              </a:rPr>
              <a:t>Neck rings made of  rope and of iron.</a:t>
            </a:r>
          </a:p>
        </p:txBody>
      </p:sp>
      <p:sp>
        <p:nvSpPr>
          <p:cNvPr name="TextBox 10" id="10"/>
          <p:cNvSpPr txBox="true"/>
          <p:nvPr/>
        </p:nvSpPr>
        <p:spPr>
          <a:xfrm rot="0">
            <a:off x="586454" y="1218895"/>
            <a:ext cx="3933339" cy="384648"/>
          </a:xfrm>
          <a:prstGeom prst="rect">
            <a:avLst/>
          </a:prstGeom>
        </p:spPr>
        <p:txBody>
          <a:bodyPr anchor="t" rtlCol="false" tIns="0" lIns="0" bIns="0" rIns="0">
            <a:spAutoFit/>
          </a:bodyPr>
          <a:lstStyle/>
          <a:p>
            <a:pPr algn="l">
              <a:lnSpc>
                <a:spcPts val="3075"/>
              </a:lnSpc>
            </a:pPr>
            <a:r>
              <a:rPr lang="en-US" sz="2199">
                <a:solidFill>
                  <a:srgbClr val="000000"/>
                </a:solidFill>
                <a:latin typeface="Canva Sans"/>
                <a:ea typeface="Canva Sans"/>
                <a:cs typeface="Canva Sans"/>
                <a:sym typeface="Canva Sans"/>
              </a:rPr>
              <a:t>A rope noose and a neck ring</a:t>
            </a:r>
          </a:p>
        </p:txBody>
      </p:sp>
      <p:sp>
        <p:nvSpPr>
          <p:cNvPr name="TextBox 11" id="11"/>
          <p:cNvSpPr txBox="true"/>
          <p:nvPr/>
        </p:nvSpPr>
        <p:spPr>
          <a:xfrm rot="0">
            <a:off x="586454" y="1609420"/>
            <a:ext cx="3357896" cy="384648"/>
          </a:xfrm>
          <a:prstGeom prst="rect">
            <a:avLst/>
          </a:prstGeom>
        </p:spPr>
        <p:txBody>
          <a:bodyPr anchor="t" rtlCol="false" tIns="0" lIns="0" bIns="0" rIns="0">
            <a:spAutoFit/>
          </a:bodyPr>
          <a:lstStyle/>
          <a:p>
            <a:pPr algn="l">
              <a:lnSpc>
                <a:spcPts val="3075"/>
              </a:lnSpc>
            </a:pPr>
            <a:r>
              <a:rPr lang="en-US" sz="2199">
                <a:solidFill>
                  <a:srgbClr val="000000"/>
                </a:solidFill>
                <a:latin typeface="Canva Sans"/>
                <a:ea typeface="Canva Sans"/>
                <a:cs typeface="Canva Sans"/>
                <a:sym typeface="Canva Sans"/>
              </a:rPr>
              <a:t>were found on the body.</a:t>
            </a:r>
          </a:p>
        </p:txBody>
      </p:sp>
      <p:sp>
        <p:nvSpPr>
          <p:cNvPr name="TextBox 12" id="12"/>
          <p:cNvSpPr txBox="true"/>
          <p:nvPr/>
        </p:nvSpPr>
        <p:spPr>
          <a:xfrm rot="0">
            <a:off x="564166" y="4733620"/>
            <a:ext cx="4369651" cy="1197254"/>
          </a:xfrm>
          <a:prstGeom prst="rect">
            <a:avLst/>
          </a:prstGeom>
        </p:spPr>
        <p:txBody>
          <a:bodyPr anchor="t" rtlCol="false" tIns="0" lIns="0" bIns="0" rIns="0">
            <a:spAutoFit/>
          </a:bodyPr>
          <a:lstStyle/>
          <a:p>
            <a:pPr algn="ctr">
              <a:lnSpc>
                <a:spcPts val="3075"/>
              </a:lnSpc>
            </a:pPr>
            <a:r>
              <a:rPr lang="en-US" sz="2199">
                <a:solidFill>
                  <a:srgbClr val="000000"/>
                </a:solidFill>
                <a:latin typeface="Canva Sans"/>
                <a:ea typeface="Canva Sans"/>
                <a:cs typeface="Canva Sans"/>
                <a:sym typeface="Canva Sans"/>
              </a:rPr>
              <a:t>The German trib es hang traitors from trees and drown cowards in fens under piles of sticks.</a:t>
            </a:r>
          </a:p>
        </p:txBody>
      </p:sp>
      <p:sp>
        <p:nvSpPr>
          <p:cNvPr name="TextBox 13" id="13"/>
          <p:cNvSpPr txBox="true"/>
          <p:nvPr/>
        </p:nvSpPr>
        <p:spPr>
          <a:xfrm rot="0">
            <a:off x="2706100" y="5936761"/>
            <a:ext cx="69847" cy="384648"/>
          </a:xfrm>
          <a:prstGeom prst="rect">
            <a:avLst/>
          </a:prstGeom>
        </p:spPr>
        <p:txBody>
          <a:bodyPr anchor="t" rtlCol="false" tIns="0" lIns="0" bIns="0" rIns="0">
            <a:spAutoFit/>
          </a:bodyPr>
          <a:lstStyle/>
          <a:p>
            <a:pPr algn="l">
              <a:lnSpc>
                <a:spcPts val="3075"/>
              </a:lnSpc>
            </a:pPr>
            <a:r>
              <a:rPr lang="en-US" sz="2199">
                <a:solidFill>
                  <a:srgbClr val="000000"/>
                </a:solidFill>
                <a:latin typeface="Canva Sans"/>
                <a:ea typeface="Canva Sans"/>
                <a:cs typeface="Canva Sans"/>
                <a:sym typeface="Canva Sans"/>
              </a:rPr>
              <a:t> </a:t>
            </a:r>
          </a:p>
        </p:txBody>
      </p:sp>
      <p:sp>
        <p:nvSpPr>
          <p:cNvPr name="TextBox 14" id="14"/>
          <p:cNvSpPr txBox="true"/>
          <p:nvPr/>
        </p:nvSpPr>
        <p:spPr>
          <a:xfrm rot="0">
            <a:off x="586454" y="2780995"/>
            <a:ext cx="4279078" cy="1165698"/>
          </a:xfrm>
          <a:prstGeom prst="rect">
            <a:avLst/>
          </a:prstGeom>
        </p:spPr>
        <p:txBody>
          <a:bodyPr anchor="t" rtlCol="false" tIns="0" lIns="0" bIns="0" rIns="0">
            <a:spAutoFit/>
          </a:bodyPr>
          <a:lstStyle/>
          <a:p>
            <a:pPr algn="l">
              <a:lnSpc>
                <a:spcPts val="3075"/>
              </a:lnSpc>
            </a:pPr>
            <a:r>
              <a:rPr lang="en-US" sz="2199">
                <a:solidFill>
                  <a:srgbClr val="000000"/>
                </a:solidFill>
                <a:latin typeface="Canva Sans"/>
                <a:ea typeface="Canva Sans"/>
                <a:cs typeface="Canva Sans"/>
                <a:sym typeface="Canva Sans"/>
              </a:rPr>
              <a:t>Iron Age people buried neck rings with their dead as an offering to the Spring Goddess.</a:t>
            </a:r>
          </a:p>
        </p:txBody>
      </p:sp>
      <p:sp>
        <p:nvSpPr>
          <p:cNvPr name="TextBox 15" id="15"/>
          <p:cNvSpPr txBox="true"/>
          <p:nvPr/>
        </p:nvSpPr>
        <p:spPr>
          <a:xfrm rot="0">
            <a:off x="638366" y="4118010"/>
            <a:ext cx="2031968" cy="465563"/>
          </a:xfrm>
          <a:prstGeom prst="rect">
            <a:avLst/>
          </a:prstGeom>
        </p:spPr>
        <p:txBody>
          <a:bodyPr anchor="t" rtlCol="false" tIns="0" lIns="0" bIns="0" rIns="0">
            <a:spAutoFit/>
          </a:bodyPr>
          <a:lstStyle/>
          <a:p>
            <a:pPr algn="l">
              <a:lnSpc>
                <a:spcPts val="3643"/>
              </a:lnSpc>
            </a:pPr>
            <a:r>
              <a:rPr lang="en-US" sz="2602" spc="130">
                <a:solidFill>
                  <a:srgbClr val="000000"/>
                </a:solidFill>
                <a:latin typeface="Shrikhand"/>
                <a:ea typeface="Shrikhand"/>
                <a:cs typeface="Shrikhand"/>
                <a:sym typeface="Shrikhand"/>
              </a:rPr>
              <a:t>Evidence 2</a:t>
            </a:r>
          </a:p>
        </p:txBody>
      </p:sp>
      <p:sp>
        <p:nvSpPr>
          <p:cNvPr name="TextBox 16" id="16"/>
          <p:cNvSpPr txBox="true"/>
          <p:nvPr/>
        </p:nvSpPr>
        <p:spPr>
          <a:xfrm rot="0">
            <a:off x="639709" y="2292591"/>
            <a:ext cx="1944995" cy="465563"/>
          </a:xfrm>
          <a:prstGeom prst="rect">
            <a:avLst/>
          </a:prstGeom>
        </p:spPr>
        <p:txBody>
          <a:bodyPr anchor="t" rtlCol="false" tIns="0" lIns="0" bIns="0" rIns="0">
            <a:spAutoFit/>
          </a:bodyPr>
          <a:lstStyle/>
          <a:p>
            <a:pPr algn="l">
              <a:lnSpc>
                <a:spcPts val="3643"/>
              </a:lnSpc>
            </a:pPr>
            <a:r>
              <a:rPr lang="en-US" sz="2602" spc="130">
                <a:solidFill>
                  <a:srgbClr val="000000"/>
                </a:solidFill>
                <a:latin typeface="Shrikhand"/>
                <a:ea typeface="Shrikhand"/>
                <a:cs typeface="Shrikhand"/>
                <a:sym typeface="Shrikhand"/>
              </a:rPr>
              <a:t>Evidence 1</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406117" y="413509"/>
            <a:ext cx="8913752" cy="6437214"/>
            <a:chOff x="0" y="0"/>
            <a:chExt cx="8913749" cy="6437211"/>
          </a:xfrm>
        </p:grpSpPr>
        <p:sp>
          <p:nvSpPr>
            <p:cNvPr name="Freeform 4" id="4"/>
            <p:cNvSpPr/>
            <p:nvPr/>
          </p:nvSpPr>
          <p:spPr>
            <a:xfrm flipH="false" flipV="false" rot="0">
              <a:off x="0" y="0"/>
              <a:ext cx="8913749" cy="6437249"/>
            </a:xfrm>
            <a:custGeom>
              <a:avLst/>
              <a:gdLst/>
              <a:ahLst/>
              <a:cxnLst/>
              <a:rect r="r" b="b" t="t" l="l"/>
              <a:pathLst>
                <a:path h="6437249" w="8913749">
                  <a:moveTo>
                    <a:pt x="0" y="0"/>
                  </a:moveTo>
                  <a:lnTo>
                    <a:pt x="0" y="6437249"/>
                  </a:lnTo>
                  <a:lnTo>
                    <a:pt x="8913749" y="6437249"/>
                  </a:lnTo>
                  <a:lnTo>
                    <a:pt x="8913749" y="0"/>
                  </a:lnTo>
                  <a:close/>
                </a:path>
              </a:pathLst>
            </a:custGeom>
            <a:solidFill>
              <a:srgbClr val="FFFFFF"/>
            </a:solidFill>
          </p:spPr>
        </p:sp>
      </p:grpSp>
      <p:sp>
        <p:nvSpPr>
          <p:cNvPr name="Freeform 5" id="5"/>
          <p:cNvSpPr/>
          <p:nvPr/>
        </p:nvSpPr>
        <p:spPr>
          <a:xfrm flipH="false" flipV="false" rot="0">
            <a:off x="6250638" y="2275846"/>
            <a:ext cx="2905125" cy="1933575"/>
          </a:xfrm>
          <a:custGeom>
            <a:avLst/>
            <a:gdLst/>
            <a:ahLst/>
            <a:cxnLst/>
            <a:rect r="r" b="b" t="t" l="l"/>
            <a:pathLst>
              <a:path h="1933575" w="2905125">
                <a:moveTo>
                  <a:pt x="0" y="0"/>
                </a:moveTo>
                <a:lnTo>
                  <a:pt x="2905125" y="0"/>
                </a:lnTo>
                <a:lnTo>
                  <a:pt x="2905125" y="1933575"/>
                </a:lnTo>
                <a:lnTo>
                  <a:pt x="0" y="1933575"/>
                </a:lnTo>
                <a:lnTo>
                  <a:pt x="0" y="0"/>
                </a:lnTo>
                <a:close/>
              </a:path>
            </a:pathLst>
          </a:custGeom>
          <a:blipFill>
            <a:blip r:embed="rId3"/>
            <a:stretch>
              <a:fillRect l="0" t="0" r="0" b="0"/>
            </a:stretch>
          </a:blipFill>
        </p:spPr>
      </p:sp>
      <p:sp>
        <p:nvSpPr>
          <p:cNvPr name="Freeform 6" id="6"/>
          <p:cNvSpPr/>
          <p:nvPr/>
        </p:nvSpPr>
        <p:spPr>
          <a:xfrm flipH="false" flipV="false" rot="0">
            <a:off x="578568" y="1066819"/>
            <a:ext cx="920648" cy="404146"/>
          </a:xfrm>
          <a:custGeom>
            <a:avLst/>
            <a:gdLst/>
            <a:ahLst/>
            <a:cxnLst/>
            <a:rect r="r" b="b" t="t" l="l"/>
            <a:pathLst>
              <a:path h="404146" w="920648">
                <a:moveTo>
                  <a:pt x="0" y="0"/>
                </a:moveTo>
                <a:lnTo>
                  <a:pt x="920648" y="0"/>
                </a:lnTo>
                <a:lnTo>
                  <a:pt x="920648" y="404146"/>
                </a:lnTo>
                <a:lnTo>
                  <a:pt x="0" y="40414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647262" y="2611688"/>
            <a:ext cx="2233917" cy="340243"/>
          </a:xfrm>
          <a:custGeom>
            <a:avLst/>
            <a:gdLst/>
            <a:ahLst/>
            <a:cxnLst/>
            <a:rect r="r" b="b" t="t" l="l"/>
            <a:pathLst>
              <a:path h="340243" w="2233917">
                <a:moveTo>
                  <a:pt x="0" y="0"/>
                </a:moveTo>
                <a:lnTo>
                  <a:pt x="2233917" y="0"/>
                </a:lnTo>
                <a:lnTo>
                  <a:pt x="2233917" y="340243"/>
                </a:lnTo>
                <a:lnTo>
                  <a:pt x="0" y="34024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665550" y="4529509"/>
            <a:ext cx="3819487" cy="420643"/>
          </a:xfrm>
          <a:custGeom>
            <a:avLst/>
            <a:gdLst/>
            <a:ahLst/>
            <a:cxnLst/>
            <a:rect r="r" b="b" t="t" l="l"/>
            <a:pathLst>
              <a:path h="420643" w="3819487">
                <a:moveTo>
                  <a:pt x="0" y="0"/>
                </a:moveTo>
                <a:lnTo>
                  <a:pt x="3819487" y="0"/>
                </a:lnTo>
                <a:lnTo>
                  <a:pt x="3819487" y="420643"/>
                </a:lnTo>
                <a:lnTo>
                  <a:pt x="0" y="42064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9" id="9"/>
          <p:cNvSpPr txBox="true"/>
          <p:nvPr/>
        </p:nvSpPr>
        <p:spPr>
          <a:xfrm rot="0">
            <a:off x="1332338" y="489785"/>
            <a:ext cx="6549704" cy="597627"/>
          </a:xfrm>
          <a:prstGeom prst="rect">
            <a:avLst/>
          </a:prstGeom>
        </p:spPr>
        <p:txBody>
          <a:bodyPr anchor="t" rtlCol="false" tIns="0" lIns="0" bIns="0" rIns="0">
            <a:spAutoFit/>
          </a:bodyPr>
          <a:lstStyle/>
          <a:p>
            <a:pPr algn="l">
              <a:lnSpc>
                <a:spcPts val="4795"/>
              </a:lnSpc>
            </a:pPr>
            <a:r>
              <a:rPr lang="en-US" sz="3425">
                <a:solidFill>
                  <a:srgbClr val="000000"/>
                </a:solidFill>
                <a:latin typeface="Chewy"/>
                <a:ea typeface="Chewy"/>
                <a:cs typeface="Chewy"/>
                <a:sym typeface="Chewy"/>
              </a:rPr>
              <a:t>What other evidence has been found?</a:t>
            </a:r>
          </a:p>
        </p:txBody>
      </p:sp>
      <p:sp>
        <p:nvSpPr>
          <p:cNvPr name="TextBox 10" id="10"/>
          <p:cNvSpPr txBox="true"/>
          <p:nvPr/>
        </p:nvSpPr>
        <p:spPr>
          <a:xfrm rot="0">
            <a:off x="545821" y="1403909"/>
            <a:ext cx="5695979" cy="1165698"/>
          </a:xfrm>
          <a:prstGeom prst="rect">
            <a:avLst/>
          </a:prstGeom>
        </p:spPr>
        <p:txBody>
          <a:bodyPr anchor="t" rtlCol="false" tIns="0" lIns="0" bIns="0" rIns="0">
            <a:spAutoFit/>
          </a:bodyPr>
          <a:lstStyle/>
          <a:p>
            <a:pPr algn="l">
              <a:lnSpc>
                <a:spcPts val="3075"/>
              </a:lnSpc>
            </a:pPr>
            <a:r>
              <a:rPr lang="en-US" sz="2199">
                <a:solidFill>
                  <a:srgbClr val="000000"/>
                </a:solidFill>
                <a:latin typeface="Canva Sans"/>
                <a:ea typeface="Canva Sans"/>
                <a:cs typeface="Canva Sans"/>
                <a:sym typeface="Canva Sans"/>
              </a:rPr>
              <a:t> The heart and organs were healthy. The wisdom teeth had grown. These appear in people around 20 years of age.</a:t>
            </a:r>
          </a:p>
        </p:txBody>
      </p:sp>
      <p:sp>
        <p:nvSpPr>
          <p:cNvPr name="TextBox 11" id="11"/>
          <p:cNvSpPr txBox="true"/>
          <p:nvPr/>
        </p:nvSpPr>
        <p:spPr>
          <a:xfrm rot="0">
            <a:off x="653863" y="2712006"/>
            <a:ext cx="2279637" cy="381019"/>
          </a:xfrm>
          <a:prstGeom prst="rect">
            <a:avLst/>
          </a:prstGeom>
        </p:spPr>
        <p:txBody>
          <a:bodyPr anchor="t" rtlCol="false" tIns="0" lIns="0" bIns="0" rIns="0">
            <a:spAutoFit/>
          </a:bodyPr>
          <a:lstStyle/>
          <a:p>
            <a:pPr algn="l">
              <a:lnSpc>
                <a:spcPts val="2295"/>
              </a:lnSpc>
            </a:pPr>
            <a:r>
              <a:rPr lang="en-US" sz="3499" spc="174">
                <a:solidFill>
                  <a:srgbClr val="000000"/>
                </a:solidFill>
                <a:latin typeface="Shrikhand"/>
                <a:ea typeface="Shrikhand"/>
                <a:cs typeface="Shrikhand"/>
                <a:sym typeface="Shrikhand"/>
              </a:rPr>
              <a:t>Stomach</a:t>
            </a:r>
          </a:p>
        </p:txBody>
      </p:sp>
      <p:sp>
        <p:nvSpPr>
          <p:cNvPr name="TextBox 12" id="12"/>
          <p:cNvSpPr txBox="true"/>
          <p:nvPr/>
        </p:nvSpPr>
        <p:spPr>
          <a:xfrm rot="0">
            <a:off x="545821" y="2813609"/>
            <a:ext cx="5610968" cy="1708614"/>
          </a:xfrm>
          <a:prstGeom prst="rect">
            <a:avLst/>
          </a:prstGeom>
        </p:spPr>
        <p:txBody>
          <a:bodyPr anchor="t" rtlCol="false" tIns="0" lIns="0" bIns="0" rIns="0">
            <a:spAutoFit/>
          </a:bodyPr>
          <a:lstStyle/>
          <a:p>
            <a:pPr algn="l">
              <a:lnSpc>
                <a:spcPts val="4632"/>
              </a:lnSpc>
            </a:pPr>
            <a:r>
              <a:rPr lang="en-US" sz="2199">
                <a:solidFill>
                  <a:srgbClr val="000000"/>
                </a:solidFill>
                <a:latin typeface="Canva Sans"/>
                <a:ea typeface="Canva Sans"/>
                <a:cs typeface="Canva Sans"/>
                <a:sym typeface="Canva Sans"/>
              </a:rPr>
              <a:t> The man had eaten soup at least 12 hrs</a:t>
            </a:r>
          </a:p>
          <a:p>
            <a:pPr algn="l">
              <a:lnSpc>
                <a:spcPts val="1517"/>
              </a:lnSpc>
            </a:pPr>
            <a:r>
              <a:rPr lang="en-US" sz="2199">
                <a:solidFill>
                  <a:srgbClr val="000000"/>
                </a:solidFill>
                <a:latin typeface="Canva Sans"/>
                <a:ea typeface="Canva Sans"/>
                <a:cs typeface="Canva Sans"/>
                <a:sym typeface="Canva Sans"/>
              </a:rPr>
              <a:t>before he died. The soup was made up of</a:t>
            </a:r>
          </a:p>
          <a:p>
            <a:pPr algn="l">
              <a:lnSpc>
                <a:spcPts val="4632"/>
              </a:lnSpc>
            </a:pPr>
            <a:r>
              <a:rPr lang="en-US" sz="2199">
                <a:solidFill>
                  <a:srgbClr val="000000"/>
                </a:solidFill>
                <a:latin typeface="Canva Sans"/>
                <a:ea typeface="Canva Sans"/>
                <a:cs typeface="Canva Sans"/>
                <a:sym typeface="Canva Sans"/>
              </a:rPr>
              <a:t>seeds that were connected only with the</a:t>
            </a:r>
          </a:p>
          <a:p>
            <a:pPr algn="l">
              <a:lnSpc>
                <a:spcPts val="1517"/>
              </a:lnSpc>
            </a:pPr>
            <a:r>
              <a:rPr lang="en-US" sz="2199">
                <a:solidFill>
                  <a:srgbClr val="000000"/>
                </a:solidFill>
                <a:latin typeface="Canva Sans"/>
                <a:ea typeface="Canva Sans"/>
                <a:cs typeface="Canva Sans"/>
                <a:sym typeface="Canva Sans"/>
              </a:rPr>
              <a:t>Spring</a:t>
            </a:r>
          </a:p>
        </p:txBody>
      </p:sp>
      <p:sp>
        <p:nvSpPr>
          <p:cNvPr name="TextBox 13" id="13"/>
          <p:cNvSpPr txBox="true"/>
          <p:nvPr/>
        </p:nvSpPr>
        <p:spPr>
          <a:xfrm rot="0">
            <a:off x="631241" y="4525051"/>
            <a:ext cx="3923748" cy="485794"/>
          </a:xfrm>
          <a:prstGeom prst="rect">
            <a:avLst/>
          </a:prstGeom>
        </p:spPr>
        <p:txBody>
          <a:bodyPr anchor="t" rtlCol="false" tIns="0" lIns="0" bIns="0" rIns="0">
            <a:spAutoFit/>
          </a:bodyPr>
          <a:lstStyle/>
          <a:p>
            <a:pPr algn="l">
              <a:lnSpc>
                <a:spcPts val="3307"/>
              </a:lnSpc>
            </a:pPr>
            <a:r>
              <a:rPr lang="en-US" sz="3499" spc="174">
                <a:solidFill>
                  <a:srgbClr val="000000"/>
                </a:solidFill>
                <a:latin typeface="Shrikhand"/>
                <a:ea typeface="Shrikhand"/>
                <a:cs typeface="Shrikhand"/>
                <a:sym typeface="Shrikhand"/>
              </a:rPr>
              <a:t>Under the body</a:t>
            </a:r>
          </a:p>
        </p:txBody>
      </p:sp>
      <p:sp>
        <p:nvSpPr>
          <p:cNvPr name="TextBox 14" id="14"/>
          <p:cNvSpPr txBox="true"/>
          <p:nvPr/>
        </p:nvSpPr>
        <p:spPr>
          <a:xfrm rot="0">
            <a:off x="545821" y="4813859"/>
            <a:ext cx="5966574" cy="1270473"/>
          </a:xfrm>
          <a:prstGeom prst="rect">
            <a:avLst/>
          </a:prstGeom>
        </p:spPr>
        <p:txBody>
          <a:bodyPr anchor="t" rtlCol="false" tIns="0" lIns="0" bIns="0" rIns="0">
            <a:spAutoFit/>
          </a:bodyPr>
          <a:lstStyle/>
          <a:p>
            <a:pPr algn="l">
              <a:lnSpc>
                <a:spcPts val="4170"/>
              </a:lnSpc>
            </a:pPr>
            <a:r>
              <a:rPr lang="en-US" sz="2199">
                <a:solidFill>
                  <a:srgbClr val="000000"/>
                </a:solidFill>
                <a:latin typeface="Canva Sans"/>
                <a:ea typeface="Canva Sans"/>
                <a:cs typeface="Canva Sans"/>
                <a:sym typeface="Canva Sans"/>
              </a:rPr>
              <a:t> When they dug the grave some plants were</a:t>
            </a:r>
          </a:p>
          <a:p>
            <a:pPr algn="l">
              <a:lnSpc>
                <a:spcPts val="1979"/>
              </a:lnSpc>
            </a:pPr>
            <a:r>
              <a:rPr lang="en-US" sz="2199">
                <a:solidFill>
                  <a:srgbClr val="000000"/>
                </a:solidFill>
                <a:latin typeface="Canva Sans"/>
                <a:ea typeface="Canva Sans"/>
                <a:cs typeface="Canva Sans"/>
                <a:sym typeface="Canva Sans"/>
              </a:rPr>
              <a:t>trapped under the body. They were about</a:t>
            </a:r>
          </a:p>
          <a:p>
            <a:pPr algn="l">
              <a:lnSpc>
                <a:spcPts val="4170"/>
              </a:lnSpc>
            </a:pPr>
            <a:r>
              <a:rPr lang="en-US" sz="2199">
                <a:solidFill>
                  <a:srgbClr val="000000"/>
                </a:solidFill>
                <a:latin typeface="Canva Sans"/>
                <a:ea typeface="Canva Sans"/>
                <a:cs typeface="Canva Sans"/>
                <a:sym typeface="Canva Sans"/>
              </a:rPr>
              <a:t>2000 years old. </a:t>
            </a:r>
          </a:p>
        </p:txBody>
      </p:sp>
      <p:sp>
        <p:nvSpPr>
          <p:cNvPr name="TextBox 15" id="15"/>
          <p:cNvSpPr txBox="true"/>
          <p:nvPr/>
        </p:nvSpPr>
        <p:spPr>
          <a:xfrm rot="0">
            <a:off x="6170133" y="4346648"/>
            <a:ext cx="2955893" cy="211731"/>
          </a:xfrm>
          <a:prstGeom prst="rect">
            <a:avLst/>
          </a:prstGeom>
        </p:spPr>
        <p:txBody>
          <a:bodyPr anchor="t" rtlCol="false" tIns="0" lIns="0" bIns="0" rIns="0">
            <a:spAutoFit/>
          </a:bodyPr>
          <a:lstStyle/>
          <a:p>
            <a:pPr algn="l">
              <a:lnSpc>
                <a:spcPts val="1712"/>
              </a:lnSpc>
            </a:pPr>
            <a:r>
              <a:rPr lang="en-US" b="true" sz="1223">
                <a:solidFill>
                  <a:srgbClr val="000000"/>
                </a:solidFill>
                <a:latin typeface="Canva Sans Bold"/>
                <a:ea typeface="Canva Sans Bold"/>
                <a:cs typeface="Canva Sans Bold"/>
                <a:sym typeface="Canva Sans Bold"/>
              </a:rPr>
              <a:t> DNA samples taken from Tollund Man</a:t>
            </a:r>
          </a:p>
        </p:txBody>
      </p:sp>
      <p:sp>
        <p:nvSpPr>
          <p:cNvPr name="TextBox 16" id="16"/>
          <p:cNvSpPr txBox="true"/>
          <p:nvPr/>
        </p:nvSpPr>
        <p:spPr>
          <a:xfrm rot="0">
            <a:off x="600685" y="898541"/>
            <a:ext cx="903437" cy="628669"/>
          </a:xfrm>
          <a:prstGeom prst="rect">
            <a:avLst/>
          </a:prstGeom>
        </p:spPr>
        <p:txBody>
          <a:bodyPr anchor="t" rtlCol="false" tIns="0" lIns="0" bIns="0" rIns="0">
            <a:spAutoFit/>
          </a:bodyPr>
          <a:lstStyle/>
          <a:p>
            <a:pPr algn="l">
              <a:lnSpc>
                <a:spcPts val="4899"/>
              </a:lnSpc>
            </a:pPr>
            <a:r>
              <a:rPr lang="en-US" sz="3499" spc="174">
                <a:solidFill>
                  <a:srgbClr val="000000"/>
                </a:solidFill>
                <a:latin typeface="Shrikhand"/>
                <a:ea typeface="Shrikhand"/>
                <a:cs typeface="Shrikhand"/>
                <a:sym typeface="Shrikhand"/>
              </a:rPr>
              <a:t>Age</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406117" y="413518"/>
            <a:ext cx="8913752" cy="6437214"/>
            <a:chOff x="0" y="0"/>
            <a:chExt cx="8913749" cy="6437211"/>
          </a:xfrm>
        </p:grpSpPr>
        <p:sp>
          <p:nvSpPr>
            <p:cNvPr name="Freeform 4" id="4"/>
            <p:cNvSpPr/>
            <p:nvPr/>
          </p:nvSpPr>
          <p:spPr>
            <a:xfrm flipH="false" flipV="false" rot="0">
              <a:off x="0" y="0"/>
              <a:ext cx="8913749" cy="6437249"/>
            </a:xfrm>
            <a:custGeom>
              <a:avLst/>
              <a:gdLst/>
              <a:ahLst/>
              <a:cxnLst/>
              <a:rect r="r" b="b" t="t" l="l"/>
              <a:pathLst>
                <a:path h="6437249" w="8913749">
                  <a:moveTo>
                    <a:pt x="0" y="0"/>
                  </a:moveTo>
                  <a:lnTo>
                    <a:pt x="0" y="6437249"/>
                  </a:lnTo>
                  <a:lnTo>
                    <a:pt x="8913749" y="6437249"/>
                  </a:lnTo>
                  <a:lnTo>
                    <a:pt x="8913749" y="0"/>
                  </a:lnTo>
                  <a:close/>
                </a:path>
              </a:pathLst>
            </a:custGeom>
            <a:solidFill>
              <a:srgbClr val="FFFFFF"/>
            </a:solidFill>
          </p:spPr>
        </p:sp>
      </p:grpSp>
      <p:sp>
        <p:nvSpPr>
          <p:cNvPr name="Freeform 5" id="5"/>
          <p:cNvSpPr/>
          <p:nvPr/>
        </p:nvSpPr>
        <p:spPr>
          <a:xfrm flipH="false" flipV="false" rot="0">
            <a:off x="6532255" y="1719491"/>
            <a:ext cx="2486025" cy="3876675"/>
          </a:xfrm>
          <a:custGeom>
            <a:avLst/>
            <a:gdLst/>
            <a:ahLst/>
            <a:cxnLst/>
            <a:rect r="r" b="b" t="t" l="l"/>
            <a:pathLst>
              <a:path h="3876675" w="2486025">
                <a:moveTo>
                  <a:pt x="0" y="0"/>
                </a:moveTo>
                <a:lnTo>
                  <a:pt x="2486025" y="0"/>
                </a:lnTo>
                <a:lnTo>
                  <a:pt x="2486025" y="3876675"/>
                </a:lnTo>
                <a:lnTo>
                  <a:pt x="0" y="3876675"/>
                </a:lnTo>
                <a:lnTo>
                  <a:pt x="0" y="0"/>
                </a:lnTo>
                <a:close/>
              </a:path>
            </a:pathLst>
          </a:custGeom>
          <a:blipFill>
            <a:blip r:embed="rId3"/>
            <a:stretch>
              <a:fillRect l="0" t="0" r="0" b="0"/>
            </a:stretch>
          </a:blipFill>
        </p:spPr>
      </p:sp>
      <p:sp>
        <p:nvSpPr>
          <p:cNvPr name="Freeform 6" id="6"/>
          <p:cNvSpPr/>
          <p:nvPr/>
        </p:nvSpPr>
        <p:spPr>
          <a:xfrm flipH="false" flipV="false" rot="0">
            <a:off x="597065" y="1339129"/>
            <a:ext cx="1663294" cy="310505"/>
          </a:xfrm>
          <a:custGeom>
            <a:avLst/>
            <a:gdLst/>
            <a:ahLst/>
            <a:cxnLst/>
            <a:rect r="r" b="b" t="t" l="l"/>
            <a:pathLst>
              <a:path h="310505" w="1663294">
                <a:moveTo>
                  <a:pt x="0" y="0"/>
                </a:moveTo>
                <a:lnTo>
                  <a:pt x="1663294" y="0"/>
                </a:lnTo>
                <a:lnTo>
                  <a:pt x="1663294" y="310506"/>
                </a:lnTo>
                <a:lnTo>
                  <a:pt x="0" y="3105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1332338" y="489785"/>
            <a:ext cx="6549704" cy="597627"/>
          </a:xfrm>
          <a:prstGeom prst="rect">
            <a:avLst/>
          </a:prstGeom>
        </p:spPr>
        <p:txBody>
          <a:bodyPr anchor="t" rtlCol="false" tIns="0" lIns="0" bIns="0" rIns="0">
            <a:spAutoFit/>
          </a:bodyPr>
          <a:lstStyle/>
          <a:p>
            <a:pPr algn="l">
              <a:lnSpc>
                <a:spcPts val="4795"/>
              </a:lnSpc>
            </a:pPr>
            <a:r>
              <a:rPr lang="en-US" sz="3425">
                <a:solidFill>
                  <a:srgbClr val="000000"/>
                </a:solidFill>
                <a:latin typeface="Chewy"/>
                <a:ea typeface="Chewy"/>
                <a:cs typeface="Chewy"/>
                <a:sym typeface="Chewy"/>
              </a:rPr>
              <a:t>What other evidence has been found?</a:t>
            </a:r>
          </a:p>
        </p:txBody>
      </p:sp>
      <p:sp>
        <p:nvSpPr>
          <p:cNvPr name="TextBox 8" id="8"/>
          <p:cNvSpPr txBox="true"/>
          <p:nvPr/>
        </p:nvSpPr>
        <p:spPr>
          <a:xfrm rot="0">
            <a:off x="545821" y="2041922"/>
            <a:ext cx="5746185" cy="775173"/>
          </a:xfrm>
          <a:prstGeom prst="rect">
            <a:avLst/>
          </a:prstGeom>
        </p:spPr>
        <p:txBody>
          <a:bodyPr anchor="t" rtlCol="false" tIns="0" lIns="0" bIns="0" rIns="0">
            <a:spAutoFit/>
          </a:bodyPr>
          <a:lstStyle/>
          <a:p>
            <a:pPr algn="l">
              <a:lnSpc>
                <a:spcPts val="3075"/>
              </a:lnSpc>
            </a:pPr>
            <a:r>
              <a:rPr lang="en-US" sz="2199">
                <a:solidFill>
                  <a:srgbClr val="000000"/>
                </a:solidFill>
                <a:latin typeface="Canva Sans"/>
                <a:ea typeface="Canva Sans"/>
                <a:cs typeface="Canva Sans"/>
                <a:sym typeface="Canva Sans"/>
              </a:rPr>
              <a:t> Near the body was discovered a statue of an Earth goddess. It symbolises Spring.</a:t>
            </a:r>
          </a:p>
        </p:txBody>
      </p:sp>
      <p:sp>
        <p:nvSpPr>
          <p:cNvPr name="TextBox 9" id="9"/>
          <p:cNvSpPr txBox="true"/>
          <p:nvPr/>
        </p:nvSpPr>
        <p:spPr>
          <a:xfrm rot="0">
            <a:off x="545821" y="3213497"/>
            <a:ext cx="5462235" cy="775173"/>
          </a:xfrm>
          <a:prstGeom prst="rect">
            <a:avLst/>
          </a:prstGeom>
        </p:spPr>
        <p:txBody>
          <a:bodyPr anchor="t" rtlCol="false" tIns="0" lIns="0" bIns="0" rIns="0">
            <a:spAutoFit/>
          </a:bodyPr>
          <a:lstStyle/>
          <a:p>
            <a:pPr algn="l">
              <a:lnSpc>
                <a:spcPts val="3075"/>
              </a:lnSpc>
            </a:pPr>
            <a:r>
              <a:rPr lang="en-US" sz="2199">
                <a:solidFill>
                  <a:srgbClr val="000000"/>
                </a:solidFill>
                <a:latin typeface="Canva Sans"/>
                <a:ea typeface="Canva Sans"/>
                <a:cs typeface="Canva Sans"/>
                <a:sym typeface="Canva Sans"/>
              </a:rPr>
              <a:t>The Goddess of Spring is revered by the German tribes.</a:t>
            </a:r>
          </a:p>
        </p:txBody>
      </p:sp>
      <p:sp>
        <p:nvSpPr>
          <p:cNvPr name="TextBox 10" id="10"/>
          <p:cNvSpPr txBox="true"/>
          <p:nvPr/>
        </p:nvSpPr>
        <p:spPr>
          <a:xfrm rot="0">
            <a:off x="545821" y="4385072"/>
            <a:ext cx="5449853" cy="1946748"/>
          </a:xfrm>
          <a:prstGeom prst="rect">
            <a:avLst/>
          </a:prstGeom>
        </p:spPr>
        <p:txBody>
          <a:bodyPr anchor="t" rtlCol="false" tIns="0" lIns="0" bIns="0" rIns="0">
            <a:spAutoFit/>
          </a:bodyPr>
          <a:lstStyle/>
          <a:p>
            <a:pPr algn="l">
              <a:lnSpc>
                <a:spcPts val="3075"/>
              </a:lnSpc>
            </a:pPr>
            <a:r>
              <a:rPr lang="en-US" sz="2199">
                <a:solidFill>
                  <a:srgbClr val="000000"/>
                </a:solidFill>
                <a:latin typeface="Canva Sans"/>
                <a:ea typeface="Canva Sans"/>
                <a:cs typeface="Canva Sans"/>
                <a:sym typeface="Canva Sans"/>
              </a:rPr>
              <a:t>Every Spring, a cart pulls a statue of the Goddess through the streets in a procession. Slaves wash the cart and statue after that, and the slaves are sacrificed.</a:t>
            </a:r>
          </a:p>
        </p:txBody>
      </p:sp>
      <p:sp>
        <p:nvSpPr>
          <p:cNvPr name="TextBox 11" id="11"/>
          <p:cNvSpPr txBox="true"/>
          <p:nvPr/>
        </p:nvSpPr>
        <p:spPr>
          <a:xfrm rot="0">
            <a:off x="3363878" y="6728222"/>
            <a:ext cx="69847" cy="384648"/>
          </a:xfrm>
          <a:prstGeom prst="rect">
            <a:avLst/>
          </a:prstGeom>
        </p:spPr>
        <p:txBody>
          <a:bodyPr anchor="t" rtlCol="false" tIns="0" lIns="0" bIns="0" rIns="0">
            <a:spAutoFit/>
          </a:bodyPr>
          <a:lstStyle/>
          <a:p>
            <a:pPr algn="l">
              <a:lnSpc>
                <a:spcPts val="3075"/>
              </a:lnSpc>
            </a:pPr>
            <a:r>
              <a:rPr lang="en-US" sz="2199">
                <a:solidFill>
                  <a:srgbClr val="000000"/>
                </a:solidFill>
                <a:latin typeface="Canva Sans"/>
                <a:ea typeface="Canva Sans"/>
                <a:cs typeface="Canva Sans"/>
                <a:sym typeface="Canva Sans"/>
              </a:rPr>
              <a:t> </a:t>
            </a:r>
          </a:p>
        </p:txBody>
      </p:sp>
      <p:sp>
        <p:nvSpPr>
          <p:cNvPr name="TextBox 12" id="12"/>
          <p:cNvSpPr txBox="true"/>
          <p:nvPr/>
        </p:nvSpPr>
        <p:spPr>
          <a:xfrm rot="0">
            <a:off x="603666" y="1162069"/>
            <a:ext cx="1676762" cy="628669"/>
          </a:xfrm>
          <a:prstGeom prst="rect">
            <a:avLst/>
          </a:prstGeom>
        </p:spPr>
        <p:txBody>
          <a:bodyPr anchor="t" rtlCol="false" tIns="0" lIns="0" bIns="0" rIns="0">
            <a:spAutoFit/>
          </a:bodyPr>
          <a:lstStyle/>
          <a:p>
            <a:pPr algn="l">
              <a:lnSpc>
                <a:spcPts val="4899"/>
              </a:lnSpc>
            </a:pPr>
            <a:r>
              <a:rPr lang="en-US" sz="3499" spc="174">
                <a:solidFill>
                  <a:srgbClr val="000000"/>
                </a:solidFill>
                <a:latin typeface="Shrikhand"/>
                <a:ea typeface="Shrikhand"/>
                <a:cs typeface="Shrikhand"/>
                <a:sym typeface="Shrikhand"/>
              </a:rPr>
              <a:t>Statue</a:t>
            </a:r>
          </a:p>
        </p:txBody>
      </p:sp>
      <p:sp>
        <p:nvSpPr>
          <p:cNvPr name="TextBox 13" id="13"/>
          <p:cNvSpPr txBox="true"/>
          <p:nvPr/>
        </p:nvSpPr>
        <p:spPr>
          <a:xfrm rot="0">
            <a:off x="6554429" y="5555094"/>
            <a:ext cx="2494302" cy="931269"/>
          </a:xfrm>
          <a:prstGeom prst="rect">
            <a:avLst/>
          </a:prstGeom>
        </p:spPr>
        <p:txBody>
          <a:bodyPr anchor="t" rtlCol="false" tIns="0" lIns="0" bIns="0" rIns="0">
            <a:spAutoFit/>
          </a:bodyPr>
          <a:lstStyle/>
          <a:p>
            <a:pPr algn="ctr">
              <a:lnSpc>
                <a:spcPts val="2475"/>
              </a:lnSpc>
            </a:pPr>
            <a:r>
              <a:rPr lang="en-US" b="true" sz="1800">
                <a:solidFill>
                  <a:srgbClr val="000000"/>
                </a:solidFill>
                <a:latin typeface="Canva Sans Bold"/>
                <a:ea typeface="Canva Sans Bold"/>
                <a:cs typeface="Canva Sans Bold"/>
                <a:sym typeface="Canva Sans Bold"/>
              </a:rPr>
              <a:t>Earth goddess of spring statue found in the bog.</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406117" y="413518"/>
            <a:ext cx="8913752" cy="6437214"/>
            <a:chOff x="0" y="0"/>
            <a:chExt cx="8913749" cy="6437211"/>
          </a:xfrm>
        </p:grpSpPr>
        <p:sp>
          <p:nvSpPr>
            <p:cNvPr name="Freeform 4" id="4"/>
            <p:cNvSpPr/>
            <p:nvPr/>
          </p:nvSpPr>
          <p:spPr>
            <a:xfrm flipH="false" flipV="false" rot="0">
              <a:off x="0" y="0"/>
              <a:ext cx="8913749" cy="6437249"/>
            </a:xfrm>
            <a:custGeom>
              <a:avLst/>
              <a:gdLst/>
              <a:ahLst/>
              <a:cxnLst/>
              <a:rect r="r" b="b" t="t" l="l"/>
              <a:pathLst>
                <a:path h="6437249" w="8913749">
                  <a:moveTo>
                    <a:pt x="0" y="0"/>
                  </a:moveTo>
                  <a:lnTo>
                    <a:pt x="0" y="6437249"/>
                  </a:lnTo>
                  <a:lnTo>
                    <a:pt x="8913749" y="6437249"/>
                  </a:lnTo>
                  <a:lnTo>
                    <a:pt x="8913749" y="0"/>
                  </a:lnTo>
                  <a:close/>
                </a:path>
              </a:pathLst>
            </a:custGeom>
            <a:solidFill>
              <a:srgbClr val="FFFFFF"/>
            </a:solidFill>
          </p:spPr>
        </p:sp>
      </p:grpSp>
      <p:sp>
        <p:nvSpPr>
          <p:cNvPr name="Freeform 5" id="5"/>
          <p:cNvSpPr/>
          <p:nvPr/>
        </p:nvSpPr>
        <p:spPr>
          <a:xfrm flipH="false" flipV="false" rot="0">
            <a:off x="6196679" y="3981936"/>
            <a:ext cx="3124200" cy="2047875"/>
          </a:xfrm>
          <a:custGeom>
            <a:avLst/>
            <a:gdLst/>
            <a:ahLst/>
            <a:cxnLst/>
            <a:rect r="r" b="b" t="t" l="l"/>
            <a:pathLst>
              <a:path h="2047875" w="3124200">
                <a:moveTo>
                  <a:pt x="0" y="0"/>
                </a:moveTo>
                <a:lnTo>
                  <a:pt x="3124200" y="0"/>
                </a:lnTo>
                <a:lnTo>
                  <a:pt x="3124200" y="2047875"/>
                </a:lnTo>
                <a:lnTo>
                  <a:pt x="0" y="2047875"/>
                </a:lnTo>
                <a:lnTo>
                  <a:pt x="0" y="0"/>
                </a:lnTo>
                <a:close/>
              </a:path>
            </a:pathLst>
          </a:custGeom>
          <a:blipFill>
            <a:blip r:embed="rId3"/>
            <a:stretch>
              <a:fillRect l="-966" t="0" r="-862" b="0"/>
            </a:stretch>
          </a:blipFill>
        </p:spPr>
      </p:sp>
      <p:sp>
        <p:nvSpPr>
          <p:cNvPr name="Freeform 6" id="6"/>
          <p:cNvSpPr/>
          <p:nvPr/>
        </p:nvSpPr>
        <p:spPr>
          <a:xfrm flipH="false" flipV="false" rot="0">
            <a:off x="6675863" y="1704661"/>
            <a:ext cx="1382325" cy="1393431"/>
          </a:xfrm>
          <a:custGeom>
            <a:avLst/>
            <a:gdLst/>
            <a:ahLst/>
            <a:cxnLst/>
            <a:rect r="r" b="b" t="t" l="l"/>
            <a:pathLst>
              <a:path h="1393431" w="1382325">
                <a:moveTo>
                  <a:pt x="0" y="0"/>
                </a:moveTo>
                <a:lnTo>
                  <a:pt x="1382325" y="0"/>
                </a:lnTo>
                <a:lnTo>
                  <a:pt x="1382325" y="1393431"/>
                </a:lnTo>
                <a:lnTo>
                  <a:pt x="0" y="139343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820436" y="4860446"/>
            <a:ext cx="1533525" cy="1019175"/>
          </a:xfrm>
          <a:custGeom>
            <a:avLst/>
            <a:gdLst/>
            <a:ahLst/>
            <a:cxnLst/>
            <a:rect r="r" b="b" t="t" l="l"/>
            <a:pathLst>
              <a:path h="1019175" w="1533525">
                <a:moveTo>
                  <a:pt x="0" y="0"/>
                </a:moveTo>
                <a:lnTo>
                  <a:pt x="1533525" y="0"/>
                </a:lnTo>
                <a:lnTo>
                  <a:pt x="1533525" y="1019175"/>
                </a:lnTo>
                <a:lnTo>
                  <a:pt x="0" y="1019175"/>
                </a:lnTo>
                <a:lnTo>
                  <a:pt x="0" y="0"/>
                </a:lnTo>
                <a:close/>
              </a:path>
            </a:pathLst>
          </a:custGeom>
          <a:blipFill>
            <a:blip r:embed="rId6"/>
            <a:stretch>
              <a:fillRect l="0" t="0" r="0" b="0"/>
            </a:stretch>
          </a:blipFill>
        </p:spPr>
      </p:sp>
      <p:sp>
        <p:nvSpPr>
          <p:cNvPr name="Freeform 8" id="8"/>
          <p:cNvSpPr/>
          <p:nvPr/>
        </p:nvSpPr>
        <p:spPr>
          <a:xfrm flipH="false" flipV="false" rot="0">
            <a:off x="4052497" y="4567771"/>
            <a:ext cx="1133475" cy="1762125"/>
          </a:xfrm>
          <a:custGeom>
            <a:avLst/>
            <a:gdLst/>
            <a:ahLst/>
            <a:cxnLst/>
            <a:rect r="r" b="b" t="t" l="l"/>
            <a:pathLst>
              <a:path h="1762125" w="1133475">
                <a:moveTo>
                  <a:pt x="0" y="0"/>
                </a:moveTo>
                <a:lnTo>
                  <a:pt x="1133475" y="0"/>
                </a:lnTo>
                <a:lnTo>
                  <a:pt x="1133475" y="1762125"/>
                </a:lnTo>
                <a:lnTo>
                  <a:pt x="0" y="1762125"/>
                </a:lnTo>
                <a:lnTo>
                  <a:pt x="0" y="0"/>
                </a:lnTo>
                <a:close/>
              </a:path>
            </a:pathLst>
          </a:custGeom>
          <a:blipFill>
            <a:blip r:embed="rId7"/>
            <a:stretch>
              <a:fillRect l="0" t="0" r="0" b="0"/>
            </a:stretch>
          </a:blipFill>
        </p:spPr>
      </p:sp>
      <p:sp>
        <p:nvSpPr>
          <p:cNvPr name="TextBox 9" id="9"/>
          <p:cNvSpPr txBox="true"/>
          <p:nvPr/>
        </p:nvSpPr>
        <p:spPr>
          <a:xfrm rot="0">
            <a:off x="1359732" y="496224"/>
            <a:ext cx="2721712" cy="597627"/>
          </a:xfrm>
          <a:prstGeom prst="rect">
            <a:avLst/>
          </a:prstGeom>
        </p:spPr>
        <p:txBody>
          <a:bodyPr anchor="t" rtlCol="false" tIns="0" lIns="0" bIns="0" rIns="0">
            <a:spAutoFit/>
          </a:bodyPr>
          <a:lstStyle/>
          <a:p>
            <a:pPr algn="l">
              <a:lnSpc>
                <a:spcPts val="4795"/>
              </a:lnSpc>
            </a:pPr>
            <a:r>
              <a:rPr lang="en-US" sz="3425">
                <a:solidFill>
                  <a:srgbClr val="000000"/>
                </a:solidFill>
                <a:latin typeface="Chewy"/>
                <a:ea typeface="Chewy"/>
                <a:cs typeface="Chewy"/>
                <a:sym typeface="Chewy"/>
              </a:rPr>
              <a:t>Think and share</a:t>
            </a:r>
          </a:p>
        </p:txBody>
      </p:sp>
      <p:sp>
        <p:nvSpPr>
          <p:cNvPr name="TextBox 10" id="10"/>
          <p:cNvSpPr txBox="true"/>
          <p:nvPr/>
        </p:nvSpPr>
        <p:spPr>
          <a:xfrm rot="0">
            <a:off x="820436" y="1525248"/>
            <a:ext cx="4157482" cy="775173"/>
          </a:xfrm>
          <a:prstGeom prst="rect">
            <a:avLst/>
          </a:prstGeom>
        </p:spPr>
        <p:txBody>
          <a:bodyPr anchor="t" rtlCol="false" tIns="0" lIns="0" bIns="0" rIns="0">
            <a:spAutoFit/>
          </a:bodyPr>
          <a:lstStyle/>
          <a:p>
            <a:pPr algn="l">
              <a:lnSpc>
                <a:spcPts val="3075"/>
              </a:lnSpc>
            </a:pPr>
            <a:r>
              <a:rPr lang="en-US" sz="2199">
                <a:solidFill>
                  <a:srgbClr val="000000"/>
                </a:solidFill>
                <a:latin typeface="Canva Sans"/>
                <a:ea typeface="Canva Sans"/>
                <a:cs typeface="Canva Sans"/>
                <a:sym typeface="Canva Sans"/>
              </a:rPr>
              <a:t>What evidence did we find out about the Tollund Man?</a:t>
            </a:r>
          </a:p>
        </p:txBody>
      </p:sp>
      <p:sp>
        <p:nvSpPr>
          <p:cNvPr name="TextBox 11" id="11"/>
          <p:cNvSpPr txBox="true"/>
          <p:nvPr/>
        </p:nvSpPr>
        <p:spPr>
          <a:xfrm rot="0">
            <a:off x="820436" y="2696823"/>
            <a:ext cx="3867531" cy="775173"/>
          </a:xfrm>
          <a:prstGeom prst="rect">
            <a:avLst/>
          </a:prstGeom>
        </p:spPr>
        <p:txBody>
          <a:bodyPr anchor="t" rtlCol="false" tIns="0" lIns="0" bIns="0" rIns="0">
            <a:spAutoFit/>
          </a:bodyPr>
          <a:lstStyle/>
          <a:p>
            <a:pPr algn="l">
              <a:lnSpc>
                <a:spcPts val="3075"/>
              </a:lnSpc>
            </a:pPr>
            <a:r>
              <a:rPr lang="en-US" sz="2199">
                <a:solidFill>
                  <a:srgbClr val="000000"/>
                </a:solidFill>
                <a:latin typeface="Canva Sans"/>
                <a:ea typeface="Canva Sans"/>
                <a:cs typeface="Canva Sans"/>
                <a:sym typeface="Canva Sans"/>
              </a:rPr>
              <a:t>Bullet point down all the evidence on your Notebook.</a:t>
            </a:r>
          </a:p>
        </p:txBody>
      </p:sp>
      <p:sp>
        <p:nvSpPr>
          <p:cNvPr name="TextBox 12" id="12"/>
          <p:cNvSpPr txBox="true"/>
          <p:nvPr/>
        </p:nvSpPr>
        <p:spPr>
          <a:xfrm rot="0">
            <a:off x="5500392" y="888797"/>
            <a:ext cx="3641150" cy="496291"/>
          </a:xfrm>
          <a:prstGeom prst="rect">
            <a:avLst/>
          </a:prstGeom>
        </p:spPr>
        <p:txBody>
          <a:bodyPr anchor="t" rtlCol="false" tIns="0" lIns="0" bIns="0" rIns="0">
            <a:spAutoFit/>
          </a:bodyPr>
          <a:lstStyle/>
          <a:p>
            <a:pPr algn="l">
              <a:lnSpc>
                <a:spcPts val="3886"/>
              </a:lnSpc>
            </a:pPr>
            <a:r>
              <a:rPr lang="en-US" sz="2775">
                <a:solidFill>
                  <a:srgbClr val="000000"/>
                </a:solidFill>
                <a:latin typeface="Playlist Script"/>
                <a:ea typeface="Playlist Script"/>
                <a:cs typeface="Playlist Script"/>
                <a:sym typeface="Playlist Script"/>
              </a:rPr>
              <a:t>write down on your notebook</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318983" y="316821"/>
            <a:ext cx="9114587" cy="6800879"/>
            <a:chOff x="0" y="0"/>
            <a:chExt cx="9114587" cy="6800875"/>
          </a:xfrm>
        </p:grpSpPr>
        <p:sp>
          <p:nvSpPr>
            <p:cNvPr name="Freeform 4" id="4"/>
            <p:cNvSpPr/>
            <p:nvPr/>
          </p:nvSpPr>
          <p:spPr>
            <a:xfrm flipH="false" flipV="false" rot="0">
              <a:off x="0" y="0"/>
              <a:ext cx="9114536" cy="6800850"/>
            </a:xfrm>
            <a:custGeom>
              <a:avLst/>
              <a:gdLst/>
              <a:ahLst/>
              <a:cxnLst/>
              <a:rect r="r" b="b" t="t" l="l"/>
              <a:pathLst>
                <a:path h="6800850" w="9114536">
                  <a:moveTo>
                    <a:pt x="0" y="0"/>
                  </a:moveTo>
                  <a:lnTo>
                    <a:pt x="9114536" y="0"/>
                  </a:lnTo>
                  <a:lnTo>
                    <a:pt x="9114536" y="6800850"/>
                  </a:lnTo>
                  <a:lnTo>
                    <a:pt x="0" y="6800850"/>
                  </a:lnTo>
                  <a:close/>
                </a:path>
              </a:pathLst>
            </a:custGeom>
            <a:solidFill>
              <a:srgbClr val="FFFFFF"/>
            </a:solidFill>
          </p:spPr>
        </p:sp>
      </p:grpSp>
      <p:sp>
        <p:nvSpPr>
          <p:cNvPr name="Freeform 5" id="5"/>
          <p:cNvSpPr/>
          <p:nvPr/>
        </p:nvSpPr>
        <p:spPr>
          <a:xfrm flipH="false" flipV="false" rot="0">
            <a:off x="1840430" y="3894734"/>
            <a:ext cx="5153025" cy="2514600"/>
          </a:xfrm>
          <a:custGeom>
            <a:avLst/>
            <a:gdLst/>
            <a:ahLst/>
            <a:cxnLst/>
            <a:rect r="r" b="b" t="t" l="l"/>
            <a:pathLst>
              <a:path h="2514600" w="5153025">
                <a:moveTo>
                  <a:pt x="0" y="0"/>
                </a:moveTo>
                <a:lnTo>
                  <a:pt x="5153025" y="0"/>
                </a:lnTo>
                <a:lnTo>
                  <a:pt x="5153025" y="2514600"/>
                </a:lnTo>
                <a:lnTo>
                  <a:pt x="0" y="2514600"/>
                </a:lnTo>
                <a:lnTo>
                  <a:pt x="0" y="0"/>
                </a:lnTo>
                <a:close/>
              </a:path>
            </a:pathLst>
          </a:custGeom>
          <a:blipFill>
            <a:blip r:embed="rId3"/>
            <a:stretch>
              <a:fillRect l="0" t="0" r="0" b="0"/>
            </a:stretch>
          </a:blipFill>
        </p:spPr>
      </p:sp>
      <p:sp>
        <p:nvSpPr>
          <p:cNvPr name="Freeform 6" id="6"/>
          <p:cNvSpPr/>
          <p:nvPr/>
        </p:nvSpPr>
        <p:spPr>
          <a:xfrm flipH="false" flipV="false" rot="0">
            <a:off x="4001995" y="378304"/>
            <a:ext cx="1805445" cy="388877"/>
          </a:xfrm>
          <a:custGeom>
            <a:avLst/>
            <a:gdLst/>
            <a:ahLst/>
            <a:cxnLst/>
            <a:rect r="r" b="b" t="t" l="l"/>
            <a:pathLst>
              <a:path h="388877" w="1805445">
                <a:moveTo>
                  <a:pt x="0" y="0"/>
                </a:moveTo>
                <a:lnTo>
                  <a:pt x="1805445" y="0"/>
                </a:lnTo>
                <a:lnTo>
                  <a:pt x="1805445" y="388878"/>
                </a:lnTo>
                <a:lnTo>
                  <a:pt x="0" y="3888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a:grpSpLocks noChangeAspect="true"/>
          </p:cNvGrpSpPr>
          <p:nvPr/>
        </p:nvGrpSpPr>
        <p:grpSpPr>
          <a:xfrm rot="0">
            <a:off x="8111261" y="2208819"/>
            <a:ext cx="929011" cy="1191035"/>
            <a:chOff x="0" y="0"/>
            <a:chExt cx="929018" cy="1191031"/>
          </a:xfrm>
        </p:grpSpPr>
        <p:sp>
          <p:nvSpPr>
            <p:cNvPr name="Freeform 8" id="8"/>
            <p:cNvSpPr/>
            <p:nvPr/>
          </p:nvSpPr>
          <p:spPr>
            <a:xfrm flipH="false" flipV="false" rot="0">
              <a:off x="208153" y="32385"/>
              <a:ext cx="703199" cy="896112"/>
            </a:xfrm>
            <a:custGeom>
              <a:avLst/>
              <a:gdLst/>
              <a:ahLst/>
              <a:cxnLst/>
              <a:rect r="r" b="b" t="t" l="l"/>
              <a:pathLst>
                <a:path h="896112" w="703199">
                  <a:moveTo>
                    <a:pt x="3429" y="880237"/>
                  </a:moveTo>
                  <a:lnTo>
                    <a:pt x="0" y="773049"/>
                  </a:lnTo>
                  <a:lnTo>
                    <a:pt x="13589" y="791845"/>
                  </a:lnTo>
                  <a:cubicBezTo>
                    <a:pt x="17145" y="677799"/>
                    <a:pt x="76708" y="573024"/>
                    <a:pt x="123571" y="489331"/>
                  </a:cubicBezTo>
                  <a:lnTo>
                    <a:pt x="144780" y="555625"/>
                  </a:lnTo>
                  <a:lnTo>
                    <a:pt x="136271" y="469900"/>
                  </a:lnTo>
                  <a:cubicBezTo>
                    <a:pt x="136271" y="469900"/>
                    <a:pt x="423799" y="80772"/>
                    <a:pt x="563499" y="40386"/>
                  </a:cubicBezTo>
                  <a:cubicBezTo>
                    <a:pt x="703199" y="0"/>
                    <a:pt x="643890" y="125476"/>
                    <a:pt x="643890" y="125476"/>
                  </a:cubicBezTo>
                  <a:lnTo>
                    <a:pt x="559689" y="170180"/>
                  </a:lnTo>
                  <a:lnTo>
                    <a:pt x="642493" y="144145"/>
                  </a:lnTo>
                  <a:lnTo>
                    <a:pt x="439674" y="486283"/>
                  </a:lnTo>
                  <a:lnTo>
                    <a:pt x="357251" y="502285"/>
                  </a:lnTo>
                  <a:lnTo>
                    <a:pt x="430911" y="504698"/>
                  </a:lnTo>
                  <a:cubicBezTo>
                    <a:pt x="430911" y="504698"/>
                    <a:pt x="189230" y="840740"/>
                    <a:pt x="130048" y="837311"/>
                  </a:cubicBezTo>
                  <a:lnTo>
                    <a:pt x="154178" y="845566"/>
                  </a:lnTo>
                  <a:lnTo>
                    <a:pt x="26797" y="896112"/>
                  </a:lnTo>
                  <a:lnTo>
                    <a:pt x="3429" y="880237"/>
                  </a:lnTo>
                  <a:close/>
                </a:path>
              </a:pathLst>
            </a:custGeom>
            <a:solidFill>
              <a:srgbClr val="F8CF53"/>
            </a:solidFill>
          </p:spPr>
        </p:sp>
        <p:sp>
          <p:nvSpPr>
            <p:cNvPr name="Freeform 9" id="9"/>
            <p:cNvSpPr/>
            <p:nvPr/>
          </p:nvSpPr>
          <p:spPr>
            <a:xfrm flipH="false" flipV="false" rot="0">
              <a:off x="65532" y="242062"/>
              <a:ext cx="655701" cy="884174"/>
            </a:xfrm>
            <a:custGeom>
              <a:avLst/>
              <a:gdLst/>
              <a:ahLst/>
              <a:cxnLst/>
              <a:rect r="r" b="b" t="t" l="l"/>
              <a:pathLst>
                <a:path h="884174" w="655701">
                  <a:moveTo>
                    <a:pt x="73152" y="834644"/>
                  </a:moveTo>
                  <a:cubicBezTo>
                    <a:pt x="18669" y="858774"/>
                    <a:pt x="6604" y="884174"/>
                    <a:pt x="6604" y="884174"/>
                  </a:cubicBezTo>
                  <a:lnTo>
                    <a:pt x="0" y="882904"/>
                  </a:lnTo>
                  <a:cubicBezTo>
                    <a:pt x="488061" y="149225"/>
                    <a:pt x="655701" y="0"/>
                    <a:pt x="655701" y="0"/>
                  </a:cubicBezTo>
                  <a:cubicBezTo>
                    <a:pt x="501904" y="178435"/>
                    <a:pt x="73152" y="834644"/>
                    <a:pt x="73152" y="834644"/>
                  </a:cubicBezTo>
                  <a:close/>
                </a:path>
              </a:pathLst>
            </a:custGeom>
            <a:solidFill>
              <a:srgbClr val="F1A3DC"/>
            </a:solidFill>
          </p:spPr>
        </p:sp>
        <p:sp>
          <p:nvSpPr>
            <p:cNvPr name="Freeform 10" id="10"/>
            <p:cNvSpPr/>
            <p:nvPr/>
          </p:nvSpPr>
          <p:spPr>
            <a:xfrm flipH="false" flipV="false" rot="0">
              <a:off x="172720" y="908050"/>
              <a:ext cx="67437" cy="74041"/>
            </a:xfrm>
            <a:custGeom>
              <a:avLst/>
              <a:gdLst/>
              <a:ahLst/>
              <a:cxnLst/>
              <a:rect r="r" b="b" t="t" l="l"/>
              <a:pathLst>
                <a:path h="74041" w="67437">
                  <a:moveTo>
                    <a:pt x="0" y="52451"/>
                  </a:moveTo>
                  <a:lnTo>
                    <a:pt x="5334" y="44450"/>
                  </a:lnTo>
                  <a:lnTo>
                    <a:pt x="37465" y="66040"/>
                  </a:lnTo>
                  <a:lnTo>
                    <a:pt x="32131" y="74041"/>
                  </a:lnTo>
                  <a:lnTo>
                    <a:pt x="0" y="52451"/>
                  </a:lnTo>
                  <a:close/>
                  <a:moveTo>
                    <a:pt x="42164" y="59309"/>
                  </a:moveTo>
                  <a:lnTo>
                    <a:pt x="47498" y="51308"/>
                  </a:lnTo>
                  <a:lnTo>
                    <a:pt x="15367" y="29718"/>
                  </a:lnTo>
                  <a:lnTo>
                    <a:pt x="10033" y="37719"/>
                  </a:lnTo>
                  <a:lnTo>
                    <a:pt x="42164" y="59309"/>
                  </a:lnTo>
                  <a:close/>
                  <a:moveTo>
                    <a:pt x="52070" y="44450"/>
                  </a:moveTo>
                  <a:lnTo>
                    <a:pt x="57404" y="36449"/>
                  </a:lnTo>
                  <a:lnTo>
                    <a:pt x="25273" y="14859"/>
                  </a:lnTo>
                  <a:lnTo>
                    <a:pt x="19939" y="22860"/>
                  </a:lnTo>
                  <a:lnTo>
                    <a:pt x="52070" y="44450"/>
                  </a:lnTo>
                  <a:close/>
                  <a:moveTo>
                    <a:pt x="62103" y="29591"/>
                  </a:moveTo>
                  <a:lnTo>
                    <a:pt x="67437" y="21590"/>
                  </a:lnTo>
                  <a:lnTo>
                    <a:pt x="35306" y="0"/>
                  </a:lnTo>
                  <a:lnTo>
                    <a:pt x="29972" y="8001"/>
                  </a:lnTo>
                  <a:lnTo>
                    <a:pt x="62103" y="29591"/>
                  </a:lnTo>
                  <a:close/>
                </a:path>
              </a:pathLst>
            </a:custGeom>
            <a:solidFill>
              <a:srgbClr val="ED715C"/>
            </a:solidFill>
          </p:spPr>
        </p:sp>
        <p:sp>
          <p:nvSpPr>
            <p:cNvPr name="Freeform 11" id="11"/>
            <p:cNvSpPr/>
            <p:nvPr/>
          </p:nvSpPr>
          <p:spPr>
            <a:xfrm flipH="false" flipV="false" rot="0">
              <a:off x="63500" y="59055"/>
              <a:ext cx="811657" cy="1068451"/>
            </a:xfrm>
            <a:custGeom>
              <a:avLst/>
              <a:gdLst/>
              <a:ahLst/>
              <a:cxnLst/>
              <a:rect r="r" b="b" t="t" l="l"/>
              <a:pathLst>
                <a:path h="1068451" w="811657">
                  <a:moveTo>
                    <a:pt x="789432" y="99187"/>
                  </a:moveTo>
                  <a:cubicBezTo>
                    <a:pt x="789559" y="99060"/>
                    <a:pt x="795909" y="85344"/>
                    <a:pt x="799465" y="68707"/>
                  </a:cubicBezTo>
                  <a:cubicBezTo>
                    <a:pt x="804291" y="46482"/>
                    <a:pt x="802005" y="28956"/>
                    <a:pt x="792861" y="18161"/>
                  </a:cubicBezTo>
                  <a:cubicBezTo>
                    <a:pt x="779145" y="1905"/>
                    <a:pt x="750443" y="0"/>
                    <a:pt x="707517" y="12446"/>
                  </a:cubicBezTo>
                  <a:cubicBezTo>
                    <a:pt x="675513" y="21717"/>
                    <a:pt x="632968" y="50165"/>
                    <a:pt x="581406" y="96901"/>
                  </a:cubicBezTo>
                  <a:cubicBezTo>
                    <a:pt x="540258" y="134239"/>
                    <a:pt x="493014" y="183388"/>
                    <a:pt x="441071" y="242824"/>
                  </a:cubicBezTo>
                  <a:cubicBezTo>
                    <a:pt x="352679" y="344043"/>
                    <a:pt x="280543" y="441579"/>
                    <a:pt x="279781" y="442468"/>
                  </a:cubicBezTo>
                  <a:lnTo>
                    <a:pt x="279527" y="442849"/>
                  </a:lnTo>
                  <a:lnTo>
                    <a:pt x="287020" y="518160"/>
                  </a:lnTo>
                  <a:lnTo>
                    <a:pt x="268351" y="459740"/>
                  </a:lnTo>
                  <a:lnTo>
                    <a:pt x="264541" y="466471"/>
                  </a:lnTo>
                  <a:cubicBezTo>
                    <a:pt x="218567" y="548640"/>
                    <a:pt x="161544" y="650748"/>
                    <a:pt x="156972" y="761746"/>
                  </a:cubicBezTo>
                  <a:lnTo>
                    <a:pt x="143256" y="742569"/>
                  </a:lnTo>
                  <a:lnTo>
                    <a:pt x="146685" y="849122"/>
                  </a:lnTo>
                  <a:lnTo>
                    <a:pt x="144272" y="847471"/>
                  </a:lnTo>
                  <a:lnTo>
                    <a:pt x="137795" y="857123"/>
                  </a:lnTo>
                  <a:lnTo>
                    <a:pt x="140335" y="858774"/>
                  </a:lnTo>
                  <a:cubicBezTo>
                    <a:pt x="139192" y="860425"/>
                    <a:pt x="137922" y="862203"/>
                    <a:pt x="136779" y="863981"/>
                  </a:cubicBezTo>
                  <a:lnTo>
                    <a:pt x="134366" y="862330"/>
                  </a:lnTo>
                  <a:lnTo>
                    <a:pt x="127889" y="871982"/>
                  </a:lnTo>
                  <a:lnTo>
                    <a:pt x="130302" y="873633"/>
                  </a:lnTo>
                  <a:cubicBezTo>
                    <a:pt x="129159" y="875284"/>
                    <a:pt x="127889" y="877062"/>
                    <a:pt x="126746" y="878840"/>
                  </a:cubicBezTo>
                  <a:lnTo>
                    <a:pt x="124333" y="877189"/>
                  </a:lnTo>
                  <a:lnTo>
                    <a:pt x="117856" y="886841"/>
                  </a:lnTo>
                  <a:lnTo>
                    <a:pt x="120142" y="888365"/>
                  </a:lnTo>
                  <a:cubicBezTo>
                    <a:pt x="118999" y="890016"/>
                    <a:pt x="117729" y="891794"/>
                    <a:pt x="116586" y="893572"/>
                  </a:cubicBezTo>
                  <a:lnTo>
                    <a:pt x="114300" y="892048"/>
                  </a:lnTo>
                  <a:lnTo>
                    <a:pt x="107823" y="901700"/>
                  </a:lnTo>
                  <a:lnTo>
                    <a:pt x="110109" y="903224"/>
                  </a:lnTo>
                  <a:cubicBezTo>
                    <a:pt x="70993" y="960628"/>
                    <a:pt x="34290" y="1015365"/>
                    <a:pt x="1016" y="1065276"/>
                  </a:cubicBezTo>
                  <a:lnTo>
                    <a:pt x="0" y="1066800"/>
                  </a:lnTo>
                  <a:lnTo>
                    <a:pt x="9144" y="1068451"/>
                  </a:lnTo>
                  <a:lnTo>
                    <a:pt x="9525" y="1067689"/>
                  </a:lnTo>
                  <a:cubicBezTo>
                    <a:pt x="9525" y="1067562"/>
                    <a:pt x="12573" y="1061339"/>
                    <a:pt x="22352" y="1052195"/>
                  </a:cubicBezTo>
                  <a:cubicBezTo>
                    <a:pt x="31242" y="1043686"/>
                    <a:pt x="47625" y="1031113"/>
                    <a:pt x="75565" y="1018667"/>
                  </a:cubicBezTo>
                  <a:lnTo>
                    <a:pt x="75819" y="1018540"/>
                  </a:lnTo>
                  <a:lnTo>
                    <a:pt x="75946" y="1018286"/>
                  </a:lnTo>
                  <a:cubicBezTo>
                    <a:pt x="76962" y="1016762"/>
                    <a:pt x="100838" y="980186"/>
                    <a:pt x="138938" y="922782"/>
                  </a:cubicBezTo>
                  <a:lnTo>
                    <a:pt x="141478" y="924433"/>
                  </a:lnTo>
                  <a:lnTo>
                    <a:pt x="147955" y="914781"/>
                  </a:lnTo>
                  <a:lnTo>
                    <a:pt x="145415" y="913130"/>
                  </a:lnTo>
                  <a:cubicBezTo>
                    <a:pt x="146558" y="911479"/>
                    <a:pt x="147701" y="909701"/>
                    <a:pt x="148844" y="907923"/>
                  </a:cubicBezTo>
                  <a:lnTo>
                    <a:pt x="151511" y="909701"/>
                  </a:lnTo>
                  <a:lnTo>
                    <a:pt x="157988" y="900049"/>
                  </a:lnTo>
                  <a:lnTo>
                    <a:pt x="155321" y="898271"/>
                  </a:lnTo>
                  <a:cubicBezTo>
                    <a:pt x="156464" y="896620"/>
                    <a:pt x="157607" y="894842"/>
                    <a:pt x="158750" y="893064"/>
                  </a:cubicBezTo>
                  <a:lnTo>
                    <a:pt x="161544" y="894969"/>
                  </a:lnTo>
                  <a:lnTo>
                    <a:pt x="168021" y="885317"/>
                  </a:lnTo>
                  <a:lnTo>
                    <a:pt x="165227" y="883412"/>
                  </a:lnTo>
                  <a:cubicBezTo>
                    <a:pt x="166370" y="881761"/>
                    <a:pt x="167513" y="879983"/>
                    <a:pt x="168656" y="878205"/>
                  </a:cubicBezTo>
                  <a:lnTo>
                    <a:pt x="171450" y="880110"/>
                  </a:lnTo>
                  <a:lnTo>
                    <a:pt x="177927" y="870458"/>
                  </a:lnTo>
                  <a:lnTo>
                    <a:pt x="175895" y="869188"/>
                  </a:lnTo>
                  <a:lnTo>
                    <a:pt x="302006" y="819150"/>
                  </a:lnTo>
                  <a:lnTo>
                    <a:pt x="280035" y="811530"/>
                  </a:lnTo>
                  <a:cubicBezTo>
                    <a:pt x="307467" y="805688"/>
                    <a:pt x="363982" y="750189"/>
                    <a:pt x="448056" y="646557"/>
                  </a:cubicBezTo>
                  <a:cubicBezTo>
                    <a:pt x="515239" y="563753"/>
                    <a:pt x="575818" y="479552"/>
                    <a:pt x="576326" y="478790"/>
                  </a:cubicBezTo>
                  <a:lnTo>
                    <a:pt x="577596" y="477012"/>
                  </a:lnTo>
                  <a:lnTo>
                    <a:pt x="512064" y="474853"/>
                  </a:lnTo>
                  <a:lnTo>
                    <a:pt x="584962" y="460629"/>
                  </a:lnTo>
                  <a:lnTo>
                    <a:pt x="789432" y="115316"/>
                  </a:lnTo>
                  <a:lnTo>
                    <a:pt x="715772" y="138557"/>
                  </a:lnTo>
                  <a:lnTo>
                    <a:pt x="789178" y="99568"/>
                  </a:lnTo>
                  <a:lnTo>
                    <a:pt x="789432" y="99187"/>
                  </a:lnTo>
                  <a:close/>
                  <a:moveTo>
                    <a:pt x="173228" y="867156"/>
                  </a:moveTo>
                  <a:lnTo>
                    <a:pt x="148844" y="850773"/>
                  </a:lnTo>
                  <a:cubicBezTo>
                    <a:pt x="265049" y="681609"/>
                    <a:pt x="396748" y="496824"/>
                    <a:pt x="513588" y="350266"/>
                  </a:cubicBezTo>
                  <a:cubicBezTo>
                    <a:pt x="578104" y="269367"/>
                    <a:pt x="618871" y="224282"/>
                    <a:pt x="640207" y="202057"/>
                  </a:cubicBezTo>
                  <a:cubicBezTo>
                    <a:pt x="527050" y="340360"/>
                    <a:pt x="303022" y="672084"/>
                    <a:pt x="173228" y="867156"/>
                  </a:cubicBezTo>
                  <a:close/>
                  <a:moveTo>
                    <a:pt x="74295" y="1016762"/>
                  </a:moveTo>
                  <a:cubicBezTo>
                    <a:pt x="24892" y="1038606"/>
                    <a:pt x="10414" y="1061466"/>
                    <a:pt x="7874" y="1065911"/>
                  </a:cubicBezTo>
                  <a:lnTo>
                    <a:pt x="3810" y="1065149"/>
                  </a:lnTo>
                  <a:cubicBezTo>
                    <a:pt x="36703" y="1015619"/>
                    <a:pt x="73279" y="961390"/>
                    <a:pt x="111887" y="904494"/>
                  </a:cubicBezTo>
                  <a:lnTo>
                    <a:pt x="137033" y="921385"/>
                  </a:lnTo>
                  <a:cubicBezTo>
                    <a:pt x="100330" y="976884"/>
                    <a:pt x="76835" y="1012825"/>
                    <a:pt x="74295" y="1016762"/>
                  </a:cubicBezTo>
                  <a:close/>
                  <a:moveTo>
                    <a:pt x="140970" y="921766"/>
                  </a:moveTo>
                  <a:lnTo>
                    <a:pt x="110490" y="901192"/>
                  </a:lnTo>
                  <a:lnTo>
                    <a:pt x="114808" y="894842"/>
                  </a:lnTo>
                  <a:lnTo>
                    <a:pt x="145415" y="915416"/>
                  </a:lnTo>
                  <a:lnTo>
                    <a:pt x="141097" y="921766"/>
                  </a:lnTo>
                  <a:close/>
                  <a:moveTo>
                    <a:pt x="143510" y="911860"/>
                  </a:moveTo>
                  <a:lnTo>
                    <a:pt x="118491" y="895096"/>
                  </a:lnTo>
                  <a:cubicBezTo>
                    <a:pt x="119634" y="893445"/>
                    <a:pt x="120904" y="891667"/>
                    <a:pt x="122047" y="889889"/>
                  </a:cubicBezTo>
                  <a:lnTo>
                    <a:pt x="146939" y="906653"/>
                  </a:lnTo>
                  <a:cubicBezTo>
                    <a:pt x="145796" y="908304"/>
                    <a:pt x="144653" y="910082"/>
                    <a:pt x="143510" y="911860"/>
                  </a:cubicBezTo>
                  <a:close/>
                  <a:moveTo>
                    <a:pt x="151003" y="907034"/>
                  </a:moveTo>
                  <a:lnTo>
                    <a:pt x="120396" y="886460"/>
                  </a:lnTo>
                  <a:lnTo>
                    <a:pt x="124714" y="880110"/>
                  </a:lnTo>
                  <a:lnTo>
                    <a:pt x="155321" y="900684"/>
                  </a:lnTo>
                  <a:lnTo>
                    <a:pt x="151003" y="907034"/>
                  </a:lnTo>
                  <a:close/>
                  <a:moveTo>
                    <a:pt x="153416" y="897001"/>
                  </a:moveTo>
                  <a:lnTo>
                    <a:pt x="128651" y="880364"/>
                  </a:lnTo>
                  <a:cubicBezTo>
                    <a:pt x="129794" y="878713"/>
                    <a:pt x="131064" y="876935"/>
                    <a:pt x="132207" y="875157"/>
                  </a:cubicBezTo>
                  <a:lnTo>
                    <a:pt x="156972" y="891794"/>
                  </a:lnTo>
                  <a:cubicBezTo>
                    <a:pt x="155702" y="893445"/>
                    <a:pt x="154559" y="895223"/>
                    <a:pt x="153543" y="897001"/>
                  </a:cubicBezTo>
                  <a:close/>
                  <a:moveTo>
                    <a:pt x="160909" y="892175"/>
                  </a:moveTo>
                  <a:lnTo>
                    <a:pt x="130429" y="871601"/>
                  </a:lnTo>
                  <a:lnTo>
                    <a:pt x="134747" y="865251"/>
                  </a:lnTo>
                  <a:lnTo>
                    <a:pt x="165227" y="885825"/>
                  </a:lnTo>
                  <a:lnTo>
                    <a:pt x="160909" y="892175"/>
                  </a:lnTo>
                  <a:close/>
                  <a:moveTo>
                    <a:pt x="163195" y="882015"/>
                  </a:moveTo>
                  <a:lnTo>
                    <a:pt x="138557" y="865378"/>
                  </a:lnTo>
                  <a:cubicBezTo>
                    <a:pt x="139700" y="863727"/>
                    <a:pt x="140970" y="861949"/>
                    <a:pt x="142113" y="860171"/>
                  </a:cubicBezTo>
                  <a:lnTo>
                    <a:pt x="166624" y="876681"/>
                  </a:lnTo>
                  <a:cubicBezTo>
                    <a:pt x="165481" y="878459"/>
                    <a:pt x="164338" y="880110"/>
                    <a:pt x="163195" y="881888"/>
                  </a:cubicBezTo>
                  <a:close/>
                  <a:moveTo>
                    <a:pt x="175260" y="870839"/>
                  </a:moveTo>
                  <a:lnTo>
                    <a:pt x="170942" y="877316"/>
                  </a:lnTo>
                  <a:lnTo>
                    <a:pt x="140335" y="856742"/>
                  </a:lnTo>
                  <a:lnTo>
                    <a:pt x="144653" y="850265"/>
                  </a:lnTo>
                  <a:lnTo>
                    <a:pt x="172847" y="869188"/>
                  </a:lnTo>
                  <a:cubicBezTo>
                    <a:pt x="172593" y="869569"/>
                    <a:pt x="172339" y="869950"/>
                    <a:pt x="172085" y="870331"/>
                  </a:cubicBezTo>
                  <a:lnTo>
                    <a:pt x="173609" y="869696"/>
                  </a:lnTo>
                  <a:lnTo>
                    <a:pt x="175133" y="870712"/>
                  </a:lnTo>
                  <a:close/>
                  <a:moveTo>
                    <a:pt x="703580" y="142367"/>
                  </a:moveTo>
                  <a:lnTo>
                    <a:pt x="704469" y="144526"/>
                  </a:lnTo>
                  <a:lnTo>
                    <a:pt x="784479" y="119253"/>
                  </a:lnTo>
                  <a:lnTo>
                    <a:pt x="583692" y="458470"/>
                  </a:lnTo>
                  <a:lnTo>
                    <a:pt x="491744" y="476377"/>
                  </a:lnTo>
                  <a:lnTo>
                    <a:pt x="573405" y="479044"/>
                  </a:lnTo>
                  <a:cubicBezTo>
                    <a:pt x="554355" y="505333"/>
                    <a:pt x="330581" y="812800"/>
                    <a:pt x="274955" y="809498"/>
                  </a:cubicBezTo>
                  <a:lnTo>
                    <a:pt x="266446" y="808990"/>
                  </a:lnTo>
                  <a:lnTo>
                    <a:pt x="295529" y="819023"/>
                  </a:lnTo>
                  <a:lnTo>
                    <a:pt x="176657" y="866267"/>
                  </a:lnTo>
                  <a:cubicBezTo>
                    <a:pt x="313182" y="661035"/>
                    <a:pt x="552577" y="306705"/>
                    <a:pt x="658622" y="183769"/>
                  </a:cubicBezTo>
                  <a:lnTo>
                    <a:pt x="656971" y="182118"/>
                  </a:lnTo>
                  <a:cubicBezTo>
                    <a:pt x="656590" y="182499"/>
                    <a:pt x="613918" y="220980"/>
                    <a:pt x="512064" y="348488"/>
                  </a:cubicBezTo>
                  <a:cubicBezTo>
                    <a:pt x="395732" y="494284"/>
                    <a:pt x="264795" y="677926"/>
                    <a:pt x="149098" y="846328"/>
                  </a:cubicBezTo>
                  <a:lnTo>
                    <a:pt x="146050" y="750062"/>
                  </a:lnTo>
                  <a:lnTo>
                    <a:pt x="159385" y="768604"/>
                  </a:lnTo>
                  <a:lnTo>
                    <a:pt x="159512" y="765175"/>
                  </a:lnTo>
                  <a:cubicBezTo>
                    <a:pt x="162941" y="653415"/>
                    <a:pt x="220599" y="550418"/>
                    <a:pt x="266827" y="467614"/>
                  </a:cubicBezTo>
                  <a:lnTo>
                    <a:pt x="268097" y="465455"/>
                  </a:lnTo>
                  <a:lnTo>
                    <a:pt x="291846" y="539623"/>
                  </a:lnTo>
                  <a:lnTo>
                    <a:pt x="282321" y="443484"/>
                  </a:lnTo>
                  <a:cubicBezTo>
                    <a:pt x="287147" y="436880"/>
                    <a:pt x="357632" y="342265"/>
                    <a:pt x="443230" y="244221"/>
                  </a:cubicBezTo>
                  <a:cubicBezTo>
                    <a:pt x="495046" y="184785"/>
                    <a:pt x="542163" y="135763"/>
                    <a:pt x="583438" y="98552"/>
                  </a:cubicBezTo>
                  <a:cubicBezTo>
                    <a:pt x="634873" y="52070"/>
                    <a:pt x="676910" y="23876"/>
                    <a:pt x="708660" y="14605"/>
                  </a:cubicBezTo>
                  <a:cubicBezTo>
                    <a:pt x="750570" y="2540"/>
                    <a:pt x="778383" y="4191"/>
                    <a:pt x="791464" y="19558"/>
                  </a:cubicBezTo>
                  <a:cubicBezTo>
                    <a:pt x="811657" y="43434"/>
                    <a:pt x="789940" y="93091"/>
                    <a:pt x="787908" y="97663"/>
                  </a:cubicBezTo>
                  <a:lnTo>
                    <a:pt x="703961" y="142113"/>
                  </a:lnTo>
                  <a:close/>
                </a:path>
              </a:pathLst>
            </a:custGeom>
            <a:solidFill>
              <a:srgbClr val="231F20"/>
            </a:solidFill>
          </p:spPr>
        </p:sp>
      </p:grpSp>
      <p:sp>
        <p:nvSpPr>
          <p:cNvPr name="TextBox 12" id="12"/>
          <p:cNvSpPr txBox="true"/>
          <p:nvPr/>
        </p:nvSpPr>
        <p:spPr>
          <a:xfrm rot="0">
            <a:off x="494214" y="1147267"/>
            <a:ext cx="8938241" cy="1451734"/>
          </a:xfrm>
          <a:prstGeom prst="rect">
            <a:avLst/>
          </a:prstGeom>
        </p:spPr>
        <p:txBody>
          <a:bodyPr anchor="t" rtlCol="false" tIns="0" lIns="0" bIns="0" rIns="0">
            <a:spAutoFit/>
          </a:bodyPr>
          <a:lstStyle/>
          <a:p>
            <a:pPr algn="just">
              <a:lnSpc>
                <a:spcPts val="3824"/>
              </a:lnSpc>
            </a:pPr>
            <a:r>
              <a:rPr lang="en-US" sz="2745">
                <a:solidFill>
                  <a:srgbClr val="000000"/>
                </a:solidFill>
                <a:latin typeface="Canva Sans"/>
                <a:ea typeface="Canva Sans"/>
                <a:cs typeface="Canva Sans"/>
                <a:sym typeface="Canva Sans"/>
              </a:rPr>
              <a:t>Watch the documentary on the discovery of the Tollund Man and make notes on new information you learn.</a:t>
            </a:r>
          </a:p>
        </p:txBody>
      </p:sp>
      <p:sp>
        <p:nvSpPr>
          <p:cNvPr name="TextBox 13" id="13"/>
          <p:cNvSpPr txBox="true"/>
          <p:nvPr/>
        </p:nvSpPr>
        <p:spPr>
          <a:xfrm rot="0">
            <a:off x="4876752" y="2604592"/>
            <a:ext cx="87182" cy="480184"/>
          </a:xfrm>
          <a:prstGeom prst="rect">
            <a:avLst/>
          </a:prstGeom>
        </p:spPr>
        <p:txBody>
          <a:bodyPr anchor="t" rtlCol="false" tIns="0" lIns="0" bIns="0" rIns="0">
            <a:spAutoFit/>
          </a:bodyPr>
          <a:lstStyle/>
          <a:p>
            <a:pPr algn="l">
              <a:lnSpc>
                <a:spcPts val="3824"/>
              </a:lnSpc>
            </a:pPr>
            <a:r>
              <a:rPr lang="en-US" sz="2745">
                <a:solidFill>
                  <a:srgbClr val="000000"/>
                </a:solidFill>
                <a:latin typeface="Canva Sans"/>
                <a:ea typeface="Canva Sans"/>
                <a:cs typeface="Canva Sans"/>
                <a:sym typeface="Canva Sans"/>
              </a:rPr>
              <a:t> </a:t>
            </a:r>
          </a:p>
        </p:txBody>
      </p:sp>
      <p:sp>
        <p:nvSpPr>
          <p:cNvPr name="TextBox 14" id="14"/>
          <p:cNvSpPr txBox="true"/>
          <p:nvPr/>
        </p:nvSpPr>
        <p:spPr>
          <a:xfrm rot="0">
            <a:off x="712699" y="3090367"/>
            <a:ext cx="8494605" cy="480184"/>
          </a:xfrm>
          <a:prstGeom prst="rect">
            <a:avLst/>
          </a:prstGeom>
        </p:spPr>
        <p:txBody>
          <a:bodyPr anchor="t" rtlCol="false" tIns="0" lIns="0" bIns="0" rIns="0">
            <a:spAutoFit/>
          </a:bodyPr>
          <a:lstStyle/>
          <a:p>
            <a:pPr algn="l">
              <a:lnSpc>
                <a:spcPts val="3824"/>
              </a:lnSpc>
            </a:pPr>
            <a:r>
              <a:rPr lang="en-US" sz="2745">
                <a:solidFill>
                  <a:srgbClr val="000000"/>
                </a:solidFill>
                <a:latin typeface="Canva Sans"/>
                <a:ea typeface="Canva Sans"/>
                <a:cs typeface="Canva Sans"/>
                <a:sym typeface="Canva Sans"/>
              </a:rPr>
              <a:t>https://www.youtube.com/watch?v=sZFZg0jyFAw</a:t>
            </a:r>
          </a:p>
        </p:txBody>
      </p:sp>
      <p:sp>
        <p:nvSpPr>
          <p:cNvPr name="TextBox 15" id="15"/>
          <p:cNvSpPr txBox="true"/>
          <p:nvPr/>
        </p:nvSpPr>
        <p:spPr>
          <a:xfrm rot="0">
            <a:off x="3960686" y="219446"/>
            <a:ext cx="1868834" cy="709003"/>
          </a:xfrm>
          <a:prstGeom prst="rect">
            <a:avLst/>
          </a:prstGeom>
        </p:spPr>
        <p:txBody>
          <a:bodyPr anchor="t" rtlCol="false" tIns="0" lIns="0" bIns="0" rIns="0">
            <a:spAutoFit/>
          </a:bodyPr>
          <a:lstStyle/>
          <a:p>
            <a:pPr algn="ctr">
              <a:lnSpc>
                <a:spcPts val="5599"/>
              </a:lnSpc>
            </a:pPr>
            <a:r>
              <a:rPr lang="en-US" sz="3999" spc="199">
                <a:solidFill>
                  <a:srgbClr val="000000"/>
                </a:solidFill>
                <a:latin typeface="Shrikhand"/>
                <a:ea typeface="Shrikhand"/>
                <a:cs typeface="Shrikhand"/>
                <a:sym typeface="Shrikhand"/>
              </a:rPr>
              <a:t>Task 1</a:t>
            </a:r>
          </a:p>
        </p:txBody>
      </p:sp>
      <p:sp>
        <p:nvSpPr>
          <p:cNvPr name="TextBox 16" id="16"/>
          <p:cNvSpPr txBox="true"/>
          <p:nvPr/>
        </p:nvSpPr>
        <p:spPr>
          <a:xfrm rot="0">
            <a:off x="1235173" y="6523796"/>
            <a:ext cx="6743586" cy="353101"/>
          </a:xfrm>
          <a:prstGeom prst="rect">
            <a:avLst/>
          </a:prstGeom>
        </p:spPr>
        <p:txBody>
          <a:bodyPr anchor="t" rtlCol="false" tIns="0" lIns="0" bIns="0" rIns="0">
            <a:spAutoFit/>
          </a:bodyPr>
          <a:lstStyle/>
          <a:p>
            <a:pPr algn="l">
              <a:lnSpc>
                <a:spcPts val="2799"/>
              </a:lnSpc>
            </a:pPr>
            <a:r>
              <a:rPr lang="en-US" b="true" sz="1999">
                <a:solidFill>
                  <a:srgbClr val="000000"/>
                </a:solidFill>
                <a:latin typeface="Canva Sans Bold"/>
                <a:ea typeface="Canva Sans Bold"/>
                <a:cs typeface="Canva Sans Bold"/>
                <a:sym typeface="Canva Sans Bold"/>
              </a:rPr>
              <a:t>The Tollund Man: The World's Most Famous Bog Body</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2"/>
            <a:ext cx="9753600" cy="7315200"/>
          </a:xfrm>
          <a:custGeom>
            <a:avLst/>
            <a:gdLst/>
            <a:ahLst/>
            <a:cxnLst/>
            <a:rect r="r" b="b" t="t" l="l"/>
            <a:pathLst>
              <a:path h="7315200" w="9753600">
                <a:moveTo>
                  <a:pt x="0" y="0"/>
                </a:moveTo>
                <a:lnTo>
                  <a:pt x="9753600" y="0"/>
                </a:lnTo>
                <a:lnTo>
                  <a:pt x="9753600" y="7315200"/>
                </a:lnTo>
                <a:lnTo>
                  <a:pt x="0" y="7315200"/>
                </a:lnTo>
                <a:lnTo>
                  <a:pt x="0" y="0"/>
                </a:lnTo>
                <a:close/>
              </a:path>
            </a:pathLst>
          </a:custGeom>
          <a:blipFill>
            <a:blip r:embed="rId2"/>
            <a:stretch>
              <a:fillRect l="-844" t="-422" r="-34" b="-358"/>
            </a:stretch>
          </a:blipFill>
        </p:spPr>
      </p:sp>
      <p:sp>
        <p:nvSpPr>
          <p:cNvPr name="Freeform 3" id="3"/>
          <p:cNvSpPr/>
          <p:nvPr/>
        </p:nvSpPr>
        <p:spPr>
          <a:xfrm flipH="false" flipV="false" rot="0">
            <a:off x="356426" y="194653"/>
            <a:ext cx="9040749" cy="6564220"/>
          </a:xfrm>
          <a:custGeom>
            <a:avLst/>
            <a:gdLst/>
            <a:ahLst/>
            <a:cxnLst/>
            <a:rect r="r" b="b" t="t" l="l"/>
            <a:pathLst>
              <a:path h="6564220" w="9040749">
                <a:moveTo>
                  <a:pt x="0" y="0"/>
                </a:moveTo>
                <a:lnTo>
                  <a:pt x="9040748" y="0"/>
                </a:lnTo>
                <a:lnTo>
                  <a:pt x="9040748" y="6564220"/>
                </a:lnTo>
                <a:lnTo>
                  <a:pt x="0" y="656422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19929" y="2610679"/>
            <a:ext cx="3990975" cy="2171700"/>
          </a:xfrm>
          <a:custGeom>
            <a:avLst/>
            <a:gdLst/>
            <a:ahLst/>
            <a:cxnLst/>
            <a:rect r="r" b="b" t="t" l="l"/>
            <a:pathLst>
              <a:path h="2171700" w="3990975">
                <a:moveTo>
                  <a:pt x="0" y="0"/>
                </a:moveTo>
                <a:lnTo>
                  <a:pt x="3990975" y="0"/>
                </a:lnTo>
                <a:lnTo>
                  <a:pt x="3990975" y="2171700"/>
                </a:lnTo>
                <a:lnTo>
                  <a:pt x="0" y="2171700"/>
                </a:lnTo>
                <a:lnTo>
                  <a:pt x="0" y="0"/>
                </a:lnTo>
                <a:close/>
              </a:path>
            </a:pathLst>
          </a:custGeom>
          <a:blipFill>
            <a:blip r:embed="rId5"/>
            <a:stretch>
              <a:fillRect l="-4541" t="0" r="-4527" b="0"/>
            </a:stretch>
          </a:blipFill>
        </p:spPr>
      </p:sp>
      <p:grpSp>
        <p:nvGrpSpPr>
          <p:cNvPr name="Group 5" id="5"/>
          <p:cNvGrpSpPr>
            <a:grpSpLocks noChangeAspect="true"/>
          </p:cNvGrpSpPr>
          <p:nvPr/>
        </p:nvGrpSpPr>
        <p:grpSpPr>
          <a:xfrm rot="0">
            <a:off x="502110" y="331384"/>
            <a:ext cx="1807874" cy="1898428"/>
            <a:chOff x="0" y="0"/>
            <a:chExt cx="1807883" cy="1898421"/>
          </a:xfrm>
        </p:grpSpPr>
        <p:sp>
          <p:nvSpPr>
            <p:cNvPr name="Freeform 6" id="6"/>
            <p:cNvSpPr/>
            <p:nvPr/>
          </p:nvSpPr>
          <p:spPr>
            <a:xfrm flipH="false" flipV="false" rot="0">
              <a:off x="78613" y="78486"/>
              <a:ext cx="1650873" cy="1352804"/>
            </a:xfrm>
            <a:custGeom>
              <a:avLst/>
              <a:gdLst/>
              <a:ahLst/>
              <a:cxnLst/>
              <a:rect r="r" b="b" t="t" l="l"/>
              <a:pathLst>
                <a:path h="1352804" w="1650873">
                  <a:moveTo>
                    <a:pt x="40386" y="979551"/>
                  </a:moveTo>
                  <a:cubicBezTo>
                    <a:pt x="40386" y="1073277"/>
                    <a:pt x="116205" y="1149223"/>
                    <a:pt x="209550" y="1149223"/>
                  </a:cubicBezTo>
                  <a:cubicBezTo>
                    <a:pt x="217551" y="1149223"/>
                    <a:pt x="225425" y="1148715"/>
                    <a:pt x="233045" y="1147572"/>
                  </a:cubicBezTo>
                  <a:cubicBezTo>
                    <a:pt x="274320" y="1267079"/>
                    <a:pt x="387604" y="1352804"/>
                    <a:pt x="520827" y="1352804"/>
                  </a:cubicBezTo>
                  <a:cubicBezTo>
                    <a:pt x="598932" y="1352804"/>
                    <a:pt x="670306" y="1323213"/>
                    <a:pt x="724281" y="1274699"/>
                  </a:cubicBezTo>
                  <a:cubicBezTo>
                    <a:pt x="747268" y="1287145"/>
                    <a:pt x="773430" y="1294003"/>
                    <a:pt x="801370" y="1294003"/>
                  </a:cubicBezTo>
                  <a:cubicBezTo>
                    <a:pt x="851281" y="1294003"/>
                    <a:pt x="895985" y="1271651"/>
                    <a:pt x="926084" y="1236218"/>
                  </a:cubicBezTo>
                  <a:cubicBezTo>
                    <a:pt x="971931" y="1272413"/>
                    <a:pt x="1029716" y="1294003"/>
                    <a:pt x="1092708" y="1294003"/>
                  </a:cubicBezTo>
                  <a:cubicBezTo>
                    <a:pt x="1152271" y="1294003"/>
                    <a:pt x="1207389" y="1274572"/>
                    <a:pt x="1252093" y="1241679"/>
                  </a:cubicBezTo>
                  <a:cubicBezTo>
                    <a:pt x="1287780" y="1289939"/>
                    <a:pt x="1345057" y="1321181"/>
                    <a:pt x="1409573" y="1321181"/>
                  </a:cubicBezTo>
                  <a:cubicBezTo>
                    <a:pt x="1517904" y="1321181"/>
                    <a:pt x="1605788" y="1233043"/>
                    <a:pt x="1605788" y="1124331"/>
                  </a:cubicBezTo>
                  <a:cubicBezTo>
                    <a:pt x="1605788" y="1063371"/>
                    <a:pt x="1578229" y="1008888"/>
                    <a:pt x="1534795" y="972820"/>
                  </a:cubicBezTo>
                  <a:cubicBezTo>
                    <a:pt x="1606042" y="909701"/>
                    <a:pt x="1650873" y="817499"/>
                    <a:pt x="1650873" y="714883"/>
                  </a:cubicBezTo>
                  <a:cubicBezTo>
                    <a:pt x="1650873" y="570992"/>
                    <a:pt x="1562608" y="447675"/>
                    <a:pt x="1437513" y="396494"/>
                  </a:cubicBezTo>
                  <a:cubicBezTo>
                    <a:pt x="1449959" y="363982"/>
                    <a:pt x="1456817" y="328676"/>
                    <a:pt x="1456817" y="291846"/>
                  </a:cubicBezTo>
                  <a:cubicBezTo>
                    <a:pt x="1456817" y="130683"/>
                    <a:pt x="1326515" y="0"/>
                    <a:pt x="1165860" y="0"/>
                  </a:cubicBezTo>
                  <a:cubicBezTo>
                    <a:pt x="1070229" y="0"/>
                    <a:pt x="985266" y="46228"/>
                    <a:pt x="932307" y="117856"/>
                  </a:cubicBezTo>
                  <a:cubicBezTo>
                    <a:pt x="917321" y="111887"/>
                    <a:pt x="901065" y="108585"/>
                    <a:pt x="884047" y="108585"/>
                  </a:cubicBezTo>
                  <a:cubicBezTo>
                    <a:pt x="852424" y="108585"/>
                    <a:pt x="823468" y="119888"/>
                    <a:pt x="800862" y="138557"/>
                  </a:cubicBezTo>
                  <a:cubicBezTo>
                    <a:pt x="768731" y="57404"/>
                    <a:pt x="689864" y="127"/>
                    <a:pt x="597535" y="127"/>
                  </a:cubicBezTo>
                  <a:cubicBezTo>
                    <a:pt x="478663" y="127"/>
                    <a:pt x="382016" y="95250"/>
                    <a:pt x="378968" y="213741"/>
                  </a:cubicBezTo>
                  <a:cubicBezTo>
                    <a:pt x="295656" y="236982"/>
                    <a:pt x="228346" y="299212"/>
                    <a:pt x="197993" y="379603"/>
                  </a:cubicBezTo>
                  <a:cubicBezTo>
                    <a:pt x="182626" y="374142"/>
                    <a:pt x="166116" y="371221"/>
                    <a:pt x="148844" y="371221"/>
                  </a:cubicBezTo>
                  <a:cubicBezTo>
                    <a:pt x="66548" y="371221"/>
                    <a:pt x="0" y="438023"/>
                    <a:pt x="0" y="520573"/>
                  </a:cubicBezTo>
                  <a:cubicBezTo>
                    <a:pt x="0" y="575564"/>
                    <a:pt x="29591" y="623570"/>
                    <a:pt x="73660" y="649478"/>
                  </a:cubicBezTo>
                  <a:cubicBezTo>
                    <a:pt x="66802" y="669290"/>
                    <a:pt x="63119" y="690626"/>
                    <a:pt x="63119" y="712851"/>
                  </a:cubicBezTo>
                  <a:cubicBezTo>
                    <a:pt x="63119" y="762254"/>
                    <a:pt x="81407" y="807339"/>
                    <a:pt x="111633" y="841756"/>
                  </a:cubicBezTo>
                  <a:cubicBezTo>
                    <a:pt x="68580" y="872490"/>
                    <a:pt x="40640" y="922909"/>
                    <a:pt x="40640" y="979932"/>
                  </a:cubicBezTo>
                  <a:close/>
                </a:path>
              </a:pathLst>
            </a:custGeom>
            <a:solidFill>
              <a:srgbClr val="FFFFFF"/>
            </a:solidFill>
          </p:spPr>
        </p:sp>
        <p:sp>
          <p:nvSpPr>
            <p:cNvPr name="Freeform 7" id="7"/>
            <p:cNvSpPr/>
            <p:nvPr/>
          </p:nvSpPr>
          <p:spPr>
            <a:xfrm flipH="false" flipV="false" rot="0">
              <a:off x="63500" y="63500"/>
              <a:ext cx="1680845" cy="1382903"/>
            </a:xfrm>
            <a:custGeom>
              <a:avLst/>
              <a:gdLst/>
              <a:ahLst/>
              <a:cxnLst/>
              <a:rect r="r" b="b" t="t" l="l"/>
              <a:pathLst>
                <a:path h="1382903" w="1680845">
                  <a:moveTo>
                    <a:pt x="535940" y="1382776"/>
                  </a:moveTo>
                  <a:cubicBezTo>
                    <a:pt x="403860" y="1382776"/>
                    <a:pt x="285750" y="1301242"/>
                    <a:pt x="238252" y="1178687"/>
                  </a:cubicBezTo>
                  <a:cubicBezTo>
                    <a:pt x="233807" y="1178941"/>
                    <a:pt x="229362" y="1179195"/>
                    <a:pt x="224663" y="1179195"/>
                  </a:cubicBezTo>
                  <a:cubicBezTo>
                    <a:pt x="123190" y="1179195"/>
                    <a:pt x="40640" y="1096391"/>
                    <a:pt x="40640" y="994537"/>
                  </a:cubicBezTo>
                  <a:cubicBezTo>
                    <a:pt x="40640" y="940308"/>
                    <a:pt x="64643" y="888873"/>
                    <a:pt x="105410" y="854075"/>
                  </a:cubicBezTo>
                  <a:cubicBezTo>
                    <a:pt x="78105" y="817753"/>
                    <a:pt x="63246" y="773430"/>
                    <a:pt x="63246" y="727583"/>
                  </a:cubicBezTo>
                  <a:cubicBezTo>
                    <a:pt x="63246" y="708152"/>
                    <a:pt x="65913" y="689102"/>
                    <a:pt x="71120" y="670560"/>
                  </a:cubicBezTo>
                  <a:cubicBezTo>
                    <a:pt x="26924" y="640080"/>
                    <a:pt x="0" y="589407"/>
                    <a:pt x="0" y="535305"/>
                  </a:cubicBezTo>
                  <a:cubicBezTo>
                    <a:pt x="0" y="444754"/>
                    <a:pt x="73406" y="371094"/>
                    <a:pt x="163703" y="371094"/>
                  </a:cubicBezTo>
                  <a:cubicBezTo>
                    <a:pt x="177546" y="371094"/>
                    <a:pt x="191135" y="372872"/>
                    <a:pt x="204216" y="376174"/>
                  </a:cubicBezTo>
                  <a:cubicBezTo>
                    <a:pt x="237109" y="300736"/>
                    <a:pt x="301371" y="242443"/>
                    <a:pt x="379476" y="217297"/>
                  </a:cubicBezTo>
                  <a:cubicBezTo>
                    <a:pt x="388239" y="94615"/>
                    <a:pt x="488569" y="0"/>
                    <a:pt x="612648" y="0"/>
                  </a:cubicBezTo>
                  <a:cubicBezTo>
                    <a:pt x="702691" y="0"/>
                    <a:pt x="783082" y="50673"/>
                    <a:pt x="822198" y="130683"/>
                  </a:cubicBezTo>
                  <a:cubicBezTo>
                    <a:pt x="845185" y="116332"/>
                    <a:pt x="871855" y="108585"/>
                    <a:pt x="899160" y="108585"/>
                  </a:cubicBezTo>
                  <a:cubicBezTo>
                    <a:pt x="913892" y="108585"/>
                    <a:pt x="928370" y="110744"/>
                    <a:pt x="942213" y="115062"/>
                  </a:cubicBezTo>
                  <a:cubicBezTo>
                    <a:pt x="999998" y="42799"/>
                    <a:pt x="1088390" y="0"/>
                    <a:pt x="1180973" y="0"/>
                  </a:cubicBezTo>
                  <a:cubicBezTo>
                    <a:pt x="1349629" y="0"/>
                    <a:pt x="1486789" y="137541"/>
                    <a:pt x="1486789" y="306832"/>
                  </a:cubicBezTo>
                  <a:cubicBezTo>
                    <a:pt x="1486789" y="339852"/>
                    <a:pt x="1481582" y="372364"/>
                    <a:pt x="1471295" y="403352"/>
                  </a:cubicBezTo>
                  <a:cubicBezTo>
                    <a:pt x="1599057" y="461645"/>
                    <a:pt x="1680845" y="588264"/>
                    <a:pt x="1680845" y="729869"/>
                  </a:cubicBezTo>
                  <a:cubicBezTo>
                    <a:pt x="1680845" y="827151"/>
                    <a:pt x="1641348" y="920115"/>
                    <a:pt x="1572006" y="987679"/>
                  </a:cubicBezTo>
                  <a:cubicBezTo>
                    <a:pt x="1612773" y="1027430"/>
                    <a:pt x="1635760" y="1081786"/>
                    <a:pt x="1635760" y="1139317"/>
                  </a:cubicBezTo>
                  <a:cubicBezTo>
                    <a:pt x="1635760" y="1256030"/>
                    <a:pt x="1541018" y="1351153"/>
                    <a:pt x="1424686" y="1351153"/>
                  </a:cubicBezTo>
                  <a:cubicBezTo>
                    <a:pt x="1363091" y="1351153"/>
                    <a:pt x="1304163" y="1323721"/>
                    <a:pt x="1264285" y="1276985"/>
                  </a:cubicBezTo>
                  <a:cubicBezTo>
                    <a:pt x="1217803" y="1307846"/>
                    <a:pt x="1164082" y="1323975"/>
                    <a:pt x="1107821" y="1323975"/>
                  </a:cubicBezTo>
                  <a:cubicBezTo>
                    <a:pt x="1048004" y="1323975"/>
                    <a:pt x="991362" y="1305814"/>
                    <a:pt x="943102" y="1271270"/>
                  </a:cubicBezTo>
                  <a:cubicBezTo>
                    <a:pt x="909701" y="1304925"/>
                    <a:pt x="864235" y="1323975"/>
                    <a:pt x="816610" y="1323975"/>
                  </a:cubicBezTo>
                  <a:cubicBezTo>
                    <a:pt x="790575" y="1323975"/>
                    <a:pt x="764921" y="1318260"/>
                    <a:pt x="741680" y="1307592"/>
                  </a:cubicBezTo>
                  <a:cubicBezTo>
                    <a:pt x="684149" y="1356233"/>
                    <a:pt x="611505" y="1382903"/>
                    <a:pt x="536067" y="1382903"/>
                  </a:cubicBezTo>
                  <a:close/>
                  <a:moveTo>
                    <a:pt x="248158" y="1147699"/>
                  </a:moveTo>
                  <a:cubicBezTo>
                    <a:pt x="254381" y="1147699"/>
                    <a:pt x="260096" y="1151636"/>
                    <a:pt x="262255" y="1157732"/>
                  </a:cubicBezTo>
                  <a:cubicBezTo>
                    <a:pt x="302641" y="1274445"/>
                    <a:pt x="412623" y="1352931"/>
                    <a:pt x="535940" y="1352931"/>
                  </a:cubicBezTo>
                  <a:cubicBezTo>
                    <a:pt x="607441" y="1352931"/>
                    <a:pt x="676148" y="1326515"/>
                    <a:pt x="729361" y="1278509"/>
                  </a:cubicBezTo>
                  <a:cubicBezTo>
                    <a:pt x="734060" y="1274318"/>
                    <a:pt x="740791" y="1273556"/>
                    <a:pt x="746379" y="1276477"/>
                  </a:cubicBezTo>
                  <a:cubicBezTo>
                    <a:pt x="767588" y="1288034"/>
                    <a:pt x="791845" y="1294003"/>
                    <a:pt x="816483" y="1294003"/>
                  </a:cubicBezTo>
                  <a:cubicBezTo>
                    <a:pt x="860171" y="1294003"/>
                    <a:pt x="901446" y="1274826"/>
                    <a:pt x="929894" y="1241425"/>
                  </a:cubicBezTo>
                  <a:cubicBezTo>
                    <a:pt x="935101" y="1235329"/>
                    <a:pt x="944245" y="1234440"/>
                    <a:pt x="950468" y="1239393"/>
                  </a:cubicBezTo>
                  <a:cubicBezTo>
                    <a:pt x="995680" y="1275080"/>
                    <a:pt x="1050163" y="1294003"/>
                    <a:pt x="1107821" y="1294003"/>
                  </a:cubicBezTo>
                  <a:cubicBezTo>
                    <a:pt x="1162431" y="1294003"/>
                    <a:pt x="1214501" y="1276858"/>
                    <a:pt x="1258443" y="1244600"/>
                  </a:cubicBezTo>
                  <a:cubicBezTo>
                    <a:pt x="1265047" y="1239647"/>
                    <a:pt x="1274318" y="1241171"/>
                    <a:pt x="1279271" y="1247775"/>
                  </a:cubicBezTo>
                  <a:cubicBezTo>
                    <a:pt x="1313815" y="1294384"/>
                    <a:pt x="1366901" y="1321181"/>
                    <a:pt x="1424813" y="1321181"/>
                  </a:cubicBezTo>
                  <a:cubicBezTo>
                    <a:pt x="1524762" y="1321181"/>
                    <a:pt x="1606169" y="1239520"/>
                    <a:pt x="1606169" y="1139190"/>
                  </a:cubicBezTo>
                  <a:cubicBezTo>
                    <a:pt x="1606169" y="1084961"/>
                    <a:pt x="1582293" y="1033907"/>
                    <a:pt x="1540637" y="999236"/>
                  </a:cubicBezTo>
                  <a:cubicBezTo>
                    <a:pt x="1537335" y="996442"/>
                    <a:pt x="1535303" y="992378"/>
                    <a:pt x="1535303" y="987933"/>
                  </a:cubicBezTo>
                  <a:cubicBezTo>
                    <a:pt x="1535303" y="983488"/>
                    <a:pt x="1537081" y="979424"/>
                    <a:pt x="1540383" y="976503"/>
                  </a:cubicBezTo>
                  <a:cubicBezTo>
                    <a:pt x="1610995" y="913892"/>
                    <a:pt x="1651381" y="824103"/>
                    <a:pt x="1651381" y="729742"/>
                  </a:cubicBezTo>
                  <a:cubicBezTo>
                    <a:pt x="1651381" y="595376"/>
                    <a:pt x="1571244" y="475869"/>
                    <a:pt x="1447292" y="425196"/>
                  </a:cubicBezTo>
                  <a:cubicBezTo>
                    <a:pt x="1439799" y="422148"/>
                    <a:pt x="1436116" y="413639"/>
                    <a:pt x="1439037" y="406019"/>
                  </a:cubicBezTo>
                  <a:cubicBezTo>
                    <a:pt x="1451229" y="374269"/>
                    <a:pt x="1457325" y="340868"/>
                    <a:pt x="1457325" y="306705"/>
                  </a:cubicBezTo>
                  <a:cubicBezTo>
                    <a:pt x="1457325" y="154051"/>
                    <a:pt x="1333500" y="29845"/>
                    <a:pt x="1181227" y="29845"/>
                  </a:cubicBezTo>
                  <a:cubicBezTo>
                    <a:pt x="1094232" y="29845"/>
                    <a:pt x="1011428" y="71628"/>
                    <a:pt x="959612" y="141605"/>
                  </a:cubicBezTo>
                  <a:cubicBezTo>
                    <a:pt x="955548" y="147066"/>
                    <a:pt x="948436" y="149098"/>
                    <a:pt x="942086" y="146558"/>
                  </a:cubicBezTo>
                  <a:cubicBezTo>
                    <a:pt x="928497" y="141097"/>
                    <a:pt x="914019" y="138303"/>
                    <a:pt x="899287" y="138303"/>
                  </a:cubicBezTo>
                  <a:cubicBezTo>
                    <a:pt x="872490" y="138303"/>
                    <a:pt x="846328" y="147701"/>
                    <a:pt x="825627" y="164846"/>
                  </a:cubicBezTo>
                  <a:cubicBezTo>
                    <a:pt x="821944" y="167894"/>
                    <a:pt x="817118" y="168910"/>
                    <a:pt x="812419" y="167767"/>
                  </a:cubicBezTo>
                  <a:cubicBezTo>
                    <a:pt x="807720" y="166624"/>
                    <a:pt x="804037" y="163195"/>
                    <a:pt x="802259" y="158750"/>
                  </a:cubicBezTo>
                  <a:cubicBezTo>
                    <a:pt x="771271" y="80391"/>
                    <a:pt x="696849" y="29718"/>
                    <a:pt x="612775" y="29718"/>
                  </a:cubicBezTo>
                  <a:cubicBezTo>
                    <a:pt x="501396" y="29718"/>
                    <a:pt x="411988" y="117094"/>
                    <a:pt x="409067" y="228727"/>
                  </a:cubicBezTo>
                  <a:cubicBezTo>
                    <a:pt x="408940" y="235331"/>
                    <a:pt x="404495" y="240919"/>
                    <a:pt x="398145" y="242824"/>
                  </a:cubicBezTo>
                  <a:cubicBezTo>
                    <a:pt x="319913" y="264668"/>
                    <a:pt x="256032" y="323342"/>
                    <a:pt x="227076" y="399542"/>
                  </a:cubicBezTo>
                  <a:cubicBezTo>
                    <a:pt x="224155" y="407162"/>
                    <a:pt x="215773" y="411099"/>
                    <a:pt x="208280" y="408305"/>
                  </a:cubicBezTo>
                  <a:cubicBezTo>
                    <a:pt x="194183" y="403352"/>
                    <a:pt x="179324" y="400812"/>
                    <a:pt x="163957" y="400812"/>
                  </a:cubicBezTo>
                  <a:cubicBezTo>
                    <a:pt x="90043" y="400812"/>
                    <a:pt x="29972" y="461010"/>
                    <a:pt x="29972" y="535178"/>
                  </a:cubicBezTo>
                  <a:cubicBezTo>
                    <a:pt x="29972" y="582676"/>
                    <a:pt x="55372" y="627126"/>
                    <a:pt x="96266" y="651129"/>
                  </a:cubicBezTo>
                  <a:cubicBezTo>
                    <a:pt x="102362" y="654685"/>
                    <a:pt x="105156" y="662178"/>
                    <a:pt x="102870" y="668909"/>
                  </a:cubicBezTo>
                  <a:cubicBezTo>
                    <a:pt x="96393" y="687705"/>
                    <a:pt x="93091" y="707390"/>
                    <a:pt x="93091" y="727456"/>
                  </a:cubicBezTo>
                  <a:cubicBezTo>
                    <a:pt x="93091" y="771271"/>
                    <a:pt x="108966" y="813562"/>
                    <a:pt x="137795" y="846455"/>
                  </a:cubicBezTo>
                  <a:cubicBezTo>
                    <a:pt x="140589" y="849630"/>
                    <a:pt x="141859" y="853821"/>
                    <a:pt x="141351" y="858012"/>
                  </a:cubicBezTo>
                  <a:cubicBezTo>
                    <a:pt x="140843" y="862203"/>
                    <a:pt x="138557" y="866013"/>
                    <a:pt x="135128" y="868426"/>
                  </a:cubicBezTo>
                  <a:cubicBezTo>
                    <a:pt x="94615" y="897382"/>
                    <a:pt x="70358" y="944372"/>
                    <a:pt x="70358" y="994410"/>
                  </a:cubicBezTo>
                  <a:cubicBezTo>
                    <a:pt x="70358" y="1079754"/>
                    <a:pt x="139573" y="1149223"/>
                    <a:pt x="224663" y="1149223"/>
                  </a:cubicBezTo>
                  <a:cubicBezTo>
                    <a:pt x="232156" y="1149223"/>
                    <a:pt x="239268" y="1148715"/>
                    <a:pt x="245999" y="1147699"/>
                  </a:cubicBezTo>
                  <a:cubicBezTo>
                    <a:pt x="246761" y="1147572"/>
                    <a:pt x="247523" y="1147572"/>
                    <a:pt x="248285" y="1147572"/>
                  </a:cubicBezTo>
                  <a:close/>
                </a:path>
              </a:pathLst>
            </a:custGeom>
            <a:solidFill>
              <a:srgbClr val="000000"/>
            </a:solidFill>
          </p:spPr>
        </p:sp>
        <p:sp>
          <p:nvSpPr>
            <p:cNvPr name="Freeform 8" id="8"/>
            <p:cNvSpPr/>
            <p:nvPr/>
          </p:nvSpPr>
          <p:spPr>
            <a:xfrm flipH="false" flipV="false" rot="0">
              <a:off x="1180084" y="1403096"/>
              <a:ext cx="249936" cy="250952"/>
            </a:xfrm>
            <a:custGeom>
              <a:avLst/>
              <a:gdLst/>
              <a:ahLst/>
              <a:cxnLst/>
              <a:rect r="r" b="b" t="t" l="l"/>
              <a:pathLst>
                <a:path h="250952" w="249936">
                  <a:moveTo>
                    <a:pt x="249936" y="125476"/>
                  </a:moveTo>
                  <a:cubicBezTo>
                    <a:pt x="249936" y="133731"/>
                    <a:pt x="249174" y="141859"/>
                    <a:pt x="247523" y="149987"/>
                  </a:cubicBezTo>
                  <a:cubicBezTo>
                    <a:pt x="245872" y="158115"/>
                    <a:pt x="243586" y="165862"/>
                    <a:pt x="240411" y="173482"/>
                  </a:cubicBezTo>
                  <a:cubicBezTo>
                    <a:pt x="237236" y="181102"/>
                    <a:pt x="233426" y="188341"/>
                    <a:pt x="228854" y="195199"/>
                  </a:cubicBezTo>
                  <a:cubicBezTo>
                    <a:pt x="224282" y="202057"/>
                    <a:pt x="219075" y="208407"/>
                    <a:pt x="213360" y="214249"/>
                  </a:cubicBezTo>
                  <a:cubicBezTo>
                    <a:pt x="207645" y="220091"/>
                    <a:pt x="201295" y="225298"/>
                    <a:pt x="194437" y="229870"/>
                  </a:cubicBezTo>
                  <a:cubicBezTo>
                    <a:pt x="187579" y="234442"/>
                    <a:pt x="180467" y="238252"/>
                    <a:pt x="172847" y="241427"/>
                  </a:cubicBezTo>
                  <a:cubicBezTo>
                    <a:pt x="165227" y="244602"/>
                    <a:pt x="157480" y="247015"/>
                    <a:pt x="149352" y="248539"/>
                  </a:cubicBezTo>
                  <a:cubicBezTo>
                    <a:pt x="141224" y="250063"/>
                    <a:pt x="133223" y="250952"/>
                    <a:pt x="124968" y="250952"/>
                  </a:cubicBezTo>
                  <a:cubicBezTo>
                    <a:pt x="116713" y="250952"/>
                    <a:pt x="108585" y="250190"/>
                    <a:pt x="100584" y="248539"/>
                  </a:cubicBezTo>
                  <a:cubicBezTo>
                    <a:pt x="92583" y="246888"/>
                    <a:pt x="84709" y="244602"/>
                    <a:pt x="77089" y="241427"/>
                  </a:cubicBezTo>
                  <a:cubicBezTo>
                    <a:pt x="69469" y="238252"/>
                    <a:pt x="62357" y="234442"/>
                    <a:pt x="55499" y="229870"/>
                  </a:cubicBezTo>
                  <a:cubicBezTo>
                    <a:pt x="48641" y="225298"/>
                    <a:pt x="42418" y="220091"/>
                    <a:pt x="36576" y="214249"/>
                  </a:cubicBezTo>
                  <a:cubicBezTo>
                    <a:pt x="30734" y="208407"/>
                    <a:pt x="25654" y="202057"/>
                    <a:pt x="21082" y="195199"/>
                  </a:cubicBezTo>
                  <a:cubicBezTo>
                    <a:pt x="16510" y="188341"/>
                    <a:pt x="12700" y="181102"/>
                    <a:pt x="9525" y="173482"/>
                  </a:cubicBezTo>
                  <a:cubicBezTo>
                    <a:pt x="6350" y="165862"/>
                    <a:pt x="4064" y="157988"/>
                    <a:pt x="2413" y="149987"/>
                  </a:cubicBezTo>
                  <a:cubicBezTo>
                    <a:pt x="762" y="141986"/>
                    <a:pt x="0" y="133731"/>
                    <a:pt x="0" y="125476"/>
                  </a:cubicBezTo>
                  <a:cubicBezTo>
                    <a:pt x="0" y="117221"/>
                    <a:pt x="762" y="109093"/>
                    <a:pt x="2413" y="100965"/>
                  </a:cubicBezTo>
                  <a:cubicBezTo>
                    <a:pt x="4064" y="92837"/>
                    <a:pt x="6350" y="85090"/>
                    <a:pt x="9525" y="77470"/>
                  </a:cubicBezTo>
                  <a:cubicBezTo>
                    <a:pt x="12700" y="69850"/>
                    <a:pt x="16510" y="62611"/>
                    <a:pt x="21082" y="55753"/>
                  </a:cubicBezTo>
                  <a:cubicBezTo>
                    <a:pt x="25654" y="48895"/>
                    <a:pt x="30861" y="42545"/>
                    <a:pt x="36576" y="36703"/>
                  </a:cubicBezTo>
                  <a:cubicBezTo>
                    <a:pt x="42291" y="30861"/>
                    <a:pt x="48641" y="25654"/>
                    <a:pt x="55499" y="21082"/>
                  </a:cubicBezTo>
                  <a:cubicBezTo>
                    <a:pt x="62357" y="16510"/>
                    <a:pt x="69469" y="12700"/>
                    <a:pt x="77089" y="9525"/>
                  </a:cubicBezTo>
                  <a:cubicBezTo>
                    <a:pt x="84709" y="6350"/>
                    <a:pt x="92456" y="3937"/>
                    <a:pt x="100584" y="2413"/>
                  </a:cubicBezTo>
                  <a:cubicBezTo>
                    <a:pt x="108712" y="889"/>
                    <a:pt x="116713" y="0"/>
                    <a:pt x="124968" y="0"/>
                  </a:cubicBezTo>
                  <a:cubicBezTo>
                    <a:pt x="133223" y="0"/>
                    <a:pt x="141351" y="762"/>
                    <a:pt x="149352" y="2413"/>
                  </a:cubicBezTo>
                  <a:cubicBezTo>
                    <a:pt x="157353" y="4064"/>
                    <a:pt x="165227" y="6350"/>
                    <a:pt x="172847" y="9525"/>
                  </a:cubicBezTo>
                  <a:cubicBezTo>
                    <a:pt x="180467" y="12700"/>
                    <a:pt x="187579" y="16510"/>
                    <a:pt x="194437" y="21082"/>
                  </a:cubicBezTo>
                  <a:cubicBezTo>
                    <a:pt x="201295" y="25654"/>
                    <a:pt x="207518" y="30861"/>
                    <a:pt x="213360" y="36703"/>
                  </a:cubicBezTo>
                  <a:cubicBezTo>
                    <a:pt x="219202" y="42545"/>
                    <a:pt x="224282" y="48895"/>
                    <a:pt x="228854" y="55753"/>
                  </a:cubicBezTo>
                  <a:cubicBezTo>
                    <a:pt x="233426" y="62611"/>
                    <a:pt x="237236" y="69850"/>
                    <a:pt x="240411" y="77470"/>
                  </a:cubicBezTo>
                  <a:cubicBezTo>
                    <a:pt x="243586" y="85090"/>
                    <a:pt x="245872" y="92964"/>
                    <a:pt x="247523" y="100965"/>
                  </a:cubicBezTo>
                  <a:cubicBezTo>
                    <a:pt x="249174" y="108966"/>
                    <a:pt x="249936" y="117221"/>
                    <a:pt x="249936" y="125476"/>
                  </a:cubicBezTo>
                  <a:close/>
                </a:path>
              </a:pathLst>
            </a:custGeom>
            <a:solidFill>
              <a:srgbClr val="FFFFFF"/>
            </a:solidFill>
          </p:spPr>
        </p:sp>
        <p:sp>
          <p:nvSpPr>
            <p:cNvPr name="Freeform 9" id="9"/>
            <p:cNvSpPr/>
            <p:nvPr/>
          </p:nvSpPr>
          <p:spPr>
            <a:xfrm flipH="false" flipV="false" rot="0">
              <a:off x="1165225" y="1388237"/>
              <a:ext cx="279654" cy="280670"/>
            </a:xfrm>
            <a:custGeom>
              <a:avLst/>
              <a:gdLst/>
              <a:ahLst/>
              <a:cxnLst/>
              <a:rect r="r" b="b" t="t" l="l"/>
              <a:pathLst>
                <a:path h="280670" w="279654">
                  <a:moveTo>
                    <a:pt x="139827" y="280670"/>
                  </a:moveTo>
                  <a:cubicBezTo>
                    <a:pt x="62738" y="280670"/>
                    <a:pt x="0" y="217678"/>
                    <a:pt x="0" y="140335"/>
                  </a:cubicBezTo>
                  <a:cubicBezTo>
                    <a:pt x="0" y="62992"/>
                    <a:pt x="62738" y="0"/>
                    <a:pt x="139827" y="0"/>
                  </a:cubicBezTo>
                  <a:cubicBezTo>
                    <a:pt x="216916" y="0"/>
                    <a:pt x="279654" y="62992"/>
                    <a:pt x="279654" y="140335"/>
                  </a:cubicBezTo>
                  <a:cubicBezTo>
                    <a:pt x="279654" y="217678"/>
                    <a:pt x="216916" y="280670"/>
                    <a:pt x="139827" y="280670"/>
                  </a:cubicBezTo>
                  <a:close/>
                  <a:moveTo>
                    <a:pt x="139827" y="29972"/>
                  </a:moveTo>
                  <a:cubicBezTo>
                    <a:pt x="79121" y="29972"/>
                    <a:pt x="29718" y="79502"/>
                    <a:pt x="29718" y="140335"/>
                  </a:cubicBezTo>
                  <a:cubicBezTo>
                    <a:pt x="29718" y="201168"/>
                    <a:pt x="79121" y="250698"/>
                    <a:pt x="139827" y="250698"/>
                  </a:cubicBezTo>
                  <a:cubicBezTo>
                    <a:pt x="200533" y="250698"/>
                    <a:pt x="249936" y="201168"/>
                    <a:pt x="249936" y="140335"/>
                  </a:cubicBezTo>
                  <a:cubicBezTo>
                    <a:pt x="249936" y="79502"/>
                    <a:pt x="200533" y="29972"/>
                    <a:pt x="139827" y="29972"/>
                  </a:cubicBezTo>
                  <a:close/>
                </a:path>
              </a:pathLst>
            </a:custGeom>
            <a:solidFill>
              <a:srgbClr val="000000"/>
            </a:solidFill>
          </p:spPr>
        </p:sp>
        <p:sp>
          <p:nvSpPr>
            <p:cNvPr name="Freeform 10" id="10"/>
            <p:cNvSpPr/>
            <p:nvPr/>
          </p:nvSpPr>
          <p:spPr>
            <a:xfrm flipH="false" flipV="false" rot="0">
              <a:off x="1429893" y="1623441"/>
              <a:ext cx="162560" cy="162560"/>
            </a:xfrm>
            <a:custGeom>
              <a:avLst/>
              <a:gdLst/>
              <a:ahLst/>
              <a:cxnLst/>
              <a:rect r="r" b="b" t="t" l="l"/>
              <a:pathLst>
                <a:path h="162560" w="162560">
                  <a:moveTo>
                    <a:pt x="162560" y="81280"/>
                  </a:moveTo>
                  <a:cubicBezTo>
                    <a:pt x="162560" y="86614"/>
                    <a:pt x="162052" y="91948"/>
                    <a:pt x="161036" y="97155"/>
                  </a:cubicBezTo>
                  <a:cubicBezTo>
                    <a:pt x="160020" y="102362"/>
                    <a:pt x="158496" y="107442"/>
                    <a:pt x="156464" y="112395"/>
                  </a:cubicBezTo>
                  <a:cubicBezTo>
                    <a:pt x="154432" y="117348"/>
                    <a:pt x="151892" y="122047"/>
                    <a:pt x="148971" y="126492"/>
                  </a:cubicBezTo>
                  <a:cubicBezTo>
                    <a:pt x="146050" y="130937"/>
                    <a:pt x="142621" y="135001"/>
                    <a:pt x="138811" y="138811"/>
                  </a:cubicBezTo>
                  <a:cubicBezTo>
                    <a:pt x="135001" y="142621"/>
                    <a:pt x="130937" y="145923"/>
                    <a:pt x="126492" y="148971"/>
                  </a:cubicBezTo>
                  <a:cubicBezTo>
                    <a:pt x="122047" y="152019"/>
                    <a:pt x="117348" y="154432"/>
                    <a:pt x="112395" y="156464"/>
                  </a:cubicBezTo>
                  <a:cubicBezTo>
                    <a:pt x="107442" y="158496"/>
                    <a:pt x="102362" y="160020"/>
                    <a:pt x="97155" y="161036"/>
                  </a:cubicBezTo>
                  <a:cubicBezTo>
                    <a:pt x="91948" y="162052"/>
                    <a:pt x="86614" y="162560"/>
                    <a:pt x="81280" y="162560"/>
                  </a:cubicBezTo>
                  <a:cubicBezTo>
                    <a:pt x="75946" y="162560"/>
                    <a:pt x="70612" y="162052"/>
                    <a:pt x="65405" y="161036"/>
                  </a:cubicBezTo>
                  <a:cubicBezTo>
                    <a:pt x="60198" y="160020"/>
                    <a:pt x="55118" y="158496"/>
                    <a:pt x="50165" y="156464"/>
                  </a:cubicBezTo>
                  <a:cubicBezTo>
                    <a:pt x="45212" y="154432"/>
                    <a:pt x="40513" y="151892"/>
                    <a:pt x="36068" y="148971"/>
                  </a:cubicBezTo>
                  <a:cubicBezTo>
                    <a:pt x="31623" y="146050"/>
                    <a:pt x="27559" y="142621"/>
                    <a:pt x="23749" y="138811"/>
                  </a:cubicBezTo>
                  <a:cubicBezTo>
                    <a:pt x="19939" y="135001"/>
                    <a:pt x="16637" y="130937"/>
                    <a:pt x="13589" y="126492"/>
                  </a:cubicBezTo>
                  <a:cubicBezTo>
                    <a:pt x="10541" y="122047"/>
                    <a:pt x="8128" y="117348"/>
                    <a:pt x="6096" y="112395"/>
                  </a:cubicBezTo>
                  <a:cubicBezTo>
                    <a:pt x="4064" y="107442"/>
                    <a:pt x="2540" y="102362"/>
                    <a:pt x="1524" y="97155"/>
                  </a:cubicBezTo>
                  <a:cubicBezTo>
                    <a:pt x="508" y="91948"/>
                    <a:pt x="0" y="86614"/>
                    <a:pt x="0" y="81280"/>
                  </a:cubicBezTo>
                  <a:cubicBezTo>
                    <a:pt x="0" y="75946"/>
                    <a:pt x="508" y="70612"/>
                    <a:pt x="1524" y="65405"/>
                  </a:cubicBezTo>
                  <a:cubicBezTo>
                    <a:pt x="2540" y="60198"/>
                    <a:pt x="4064" y="55118"/>
                    <a:pt x="6096" y="50165"/>
                  </a:cubicBezTo>
                  <a:cubicBezTo>
                    <a:pt x="8128" y="45212"/>
                    <a:pt x="10668" y="40513"/>
                    <a:pt x="13589" y="36068"/>
                  </a:cubicBezTo>
                  <a:cubicBezTo>
                    <a:pt x="16510" y="31623"/>
                    <a:pt x="19939" y="27559"/>
                    <a:pt x="23749" y="23749"/>
                  </a:cubicBezTo>
                  <a:cubicBezTo>
                    <a:pt x="27559" y="19939"/>
                    <a:pt x="31623" y="16637"/>
                    <a:pt x="36068" y="13589"/>
                  </a:cubicBezTo>
                  <a:cubicBezTo>
                    <a:pt x="40513" y="10541"/>
                    <a:pt x="45212" y="8128"/>
                    <a:pt x="50165" y="6096"/>
                  </a:cubicBezTo>
                  <a:cubicBezTo>
                    <a:pt x="55118" y="4064"/>
                    <a:pt x="60198" y="2540"/>
                    <a:pt x="65405" y="1524"/>
                  </a:cubicBezTo>
                  <a:cubicBezTo>
                    <a:pt x="70612" y="508"/>
                    <a:pt x="75946" y="0"/>
                    <a:pt x="81280" y="0"/>
                  </a:cubicBezTo>
                  <a:cubicBezTo>
                    <a:pt x="86614" y="0"/>
                    <a:pt x="91948" y="508"/>
                    <a:pt x="97155" y="1524"/>
                  </a:cubicBezTo>
                  <a:cubicBezTo>
                    <a:pt x="102362" y="2540"/>
                    <a:pt x="107442" y="4064"/>
                    <a:pt x="112395" y="6096"/>
                  </a:cubicBezTo>
                  <a:cubicBezTo>
                    <a:pt x="117348" y="8128"/>
                    <a:pt x="122047" y="10668"/>
                    <a:pt x="126492" y="13589"/>
                  </a:cubicBezTo>
                  <a:cubicBezTo>
                    <a:pt x="130937" y="16510"/>
                    <a:pt x="135001" y="19939"/>
                    <a:pt x="138811" y="23749"/>
                  </a:cubicBezTo>
                  <a:cubicBezTo>
                    <a:pt x="142621" y="27559"/>
                    <a:pt x="145923" y="31623"/>
                    <a:pt x="148971" y="36068"/>
                  </a:cubicBezTo>
                  <a:cubicBezTo>
                    <a:pt x="152019" y="40513"/>
                    <a:pt x="154432" y="45212"/>
                    <a:pt x="156464" y="50165"/>
                  </a:cubicBezTo>
                  <a:cubicBezTo>
                    <a:pt x="158496" y="55118"/>
                    <a:pt x="160020" y="60198"/>
                    <a:pt x="161036" y="65405"/>
                  </a:cubicBezTo>
                  <a:cubicBezTo>
                    <a:pt x="162052" y="70612"/>
                    <a:pt x="162560" y="75946"/>
                    <a:pt x="162560" y="81280"/>
                  </a:cubicBezTo>
                  <a:close/>
                </a:path>
              </a:pathLst>
            </a:custGeom>
            <a:solidFill>
              <a:srgbClr val="FFFFFF"/>
            </a:solidFill>
          </p:spPr>
        </p:sp>
        <p:sp>
          <p:nvSpPr>
            <p:cNvPr name="Freeform 11" id="11"/>
            <p:cNvSpPr/>
            <p:nvPr/>
          </p:nvSpPr>
          <p:spPr>
            <a:xfrm flipH="false" flipV="false" rot="0">
              <a:off x="1415161" y="1608455"/>
              <a:ext cx="192278" cy="192786"/>
            </a:xfrm>
            <a:custGeom>
              <a:avLst/>
              <a:gdLst/>
              <a:ahLst/>
              <a:cxnLst/>
              <a:rect r="r" b="b" t="t" l="l"/>
              <a:pathLst>
                <a:path h="192786" w="192278">
                  <a:moveTo>
                    <a:pt x="96139" y="192786"/>
                  </a:moveTo>
                  <a:cubicBezTo>
                    <a:pt x="43180" y="192786"/>
                    <a:pt x="0" y="149606"/>
                    <a:pt x="0" y="96393"/>
                  </a:cubicBezTo>
                  <a:cubicBezTo>
                    <a:pt x="0" y="43180"/>
                    <a:pt x="43053" y="0"/>
                    <a:pt x="96139" y="0"/>
                  </a:cubicBezTo>
                  <a:cubicBezTo>
                    <a:pt x="149225" y="0"/>
                    <a:pt x="192278" y="43180"/>
                    <a:pt x="192278" y="96393"/>
                  </a:cubicBezTo>
                  <a:cubicBezTo>
                    <a:pt x="192278" y="149606"/>
                    <a:pt x="149225" y="192786"/>
                    <a:pt x="96139" y="192786"/>
                  </a:cubicBezTo>
                  <a:close/>
                  <a:moveTo>
                    <a:pt x="96139" y="29845"/>
                  </a:moveTo>
                  <a:cubicBezTo>
                    <a:pt x="59563" y="29845"/>
                    <a:pt x="29845" y="59690"/>
                    <a:pt x="29845" y="96393"/>
                  </a:cubicBezTo>
                  <a:cubicBezTo>
                    <a:pt x="29845" y="133096"/>
                    <a:pt x="59563" y="162941"/>
                    <a:pt x="96139" y="162941"/>
                  </a:cubicBezTo>
                  <a:cubicBezTo>
                    <a:pt x="132715" y="162941"/>
                    <a:pt x="162433" y="133096"/>
                    <a:pt x="162433" y="96393"/>
                  </a:cubicBezTo>
                  <a:cubicBezTo>
                    <a:pt x="162433" y="59690"/>
                    <a:pt x="132715" y="29845"/>
                    <a:pt x="96139" y="29845"/>
                  </a:cubicBezTo>
                  <a:close/>
                </a:path>
              </a:pathLst>
            </a:custGeom>
            <a:solidFill>
              <a:srgbClr val="000000"/>
            </a:solidFill>
          </p:spPr>
        </p:sp>
        <p:sp>
          <p:nvSpPr>
            <p:cNvPr name="Freeform 12" id="12"/>
            <p:cNvSpPr/>
            <p:nvPr/>
          </p:nvSpPr>
          <p:spPr>
            <a:xfrm flipH="false" flipV="false" rot="0">
              <a:off x="1636268" y="1744599"/>
              <a:ext cx="75184" cy="75438"/>
            </a:xfrm>
            <a:custGeom>
              <a:avLst/>
              <a:gdLst/>
              <a:ahLst/>
              <a:cxnLst/>
              <a:rect r="r" b="b" t="t" l="l"/>
              <a:pathLst>
                <a:path h="75438" w="75184">
                  <a:moveTo>
                    <a:pt x="75184" y="37719"/>
                  </a:moveTo>
                  <a:cubicBezTo>
                    <a:pt x="75184" y="42672"/>
                    <a:pt x="74168" y="47498"/>
                    <a:pt x="72263" y="52197"/>
                  </a:cubicBezTo>
                  <a:cubicBezTo>
                    <a:pt x="70358" y="56896"/>
                    <a:pt x="67691" y="60833"/>
                    <a:pt x="64135" y="64389"/>
                  </a:cubicBezTo>
                  <a:cubicBezTo>
                    <a:pt x="60579" y="67945"/>
                    <a:pt x="56515" y="70612"/>
                    <a:pt x="51943" y="72517"/>
                  </a:cubicBezTo>
                  <a:cubicBezTo>
                    <a:pt x="47371" y="74422"/>
                    <a:pt x="42545" y="75438"/>
                    <a:pt x="37592" y="75438"/>
                  </a:cubicBezTo>
                  <a:cubicBezTo>
                    <a:pt x="32639" y="75438"/>
                    <a:pt x="27813" y="74422"/>
                    <a:pt x="23241" y="72517"/>
                  </a:cubicBezTo>
                  <a:cubicBezTo>
                    <a:pt x="18669" y="70612"/>
                    <a:pt x="14605" y="67818"/>
                    <a:pt x="11049" y="64389"/>
                  </a:cubicBezTo>
                  <a:cubicBezTo>
                    <a:pt x="7493" y="60960"/>
                    <a:pt x="4826" y="56769"/>
                    <a:pt x="2921" y="52197"/>
                  </a:cubicBezTo>
                  <a:cubicBezTo>
                    <a:pt x="1016" y="47625"/>
                    <a:pt x="0" y="42799"/>
                    <a:pt x="0" y="37719"/>
                  </a:cubicBezTo>
                  <a:cubicBezTo>
                    <a:pt x="0" y="32639"/>
                    <a:pt x="1016" y="27940"/>
                    <a:pt x="2921" y="23241"/>
                  </a:cubicBezTo>
                  <a:cubicBezTo>
                    <a:pt x="4826" y="18542"/>
                    <a:pt x="7493" y="14605"/>
                    <a:pt x="11049" y="11049"/>
                  </a:cubicBezTo>
                  <a:cubicBezTo>
                    <a:pt x="14605" y="7493"/>
                    <a:pt x="18669" y="4826"/>
                    <a:pt x="23241" y="2921"/>
                  </a:cubicBezTo>
                  <a:cubicBezTo>
                    <a:pt x="27813" y="1016"/>
                    <a:pt x="32639" y="0"/>
                    <a:pt x="37592" y="0"/>
                  </a:cubicBezTo>
                  <a:cubicBezTo>
                    <a:pt x="42545" y="0"/>
                    <a:pt x="47371" y="1016"/>
                    <a:pt x="51943" y="2921"/>
                  </a:cubicBezTo>
                  <a:cubicBezTo>
                    <a:pt x="56515" y="4826"/>
                    <a:pt x="60579" y="7620"/>
                    <a:pt x="64135" y="11049"/>
                  </a:cubicBezTo>
                  <a:cubicBezTo>
                    <a:pt x="67691" y="14478"/>
                    <a:pt x="70358" y="18669"/>
                    <a:pt x="72263" y="23241"/>
                  </a:cubicBezTo>
                  <a:cubicBezTo>
                    <a:pt x="74168" y="27813"/>
                    <a:pt x="75184" y="32639"/>
                    <a:pt x="75184" y="37719"/>
                  </a:cubicBezTo>
                  <a:close/>
                </a:path>
              </a:pathLst>
            </a:custGeom>
            <a:solidFill>
              <a:srgbClr val="FFFFFF"/>
            </a:solidFill>
          </p:spPr>
        </p:sp>
        <p:sp>
          <p:nvSpPr>
            <p:cNvPr name="Freeform 13" id="13"/>
            <p:cNvSpPr/>
            <p:nvPr/>
          </p:nvSpPr>
          <p:spPr>
            <a:xfrm flipH="false" flipV="false" rot="0">
              <a:off x="1621409" y="1729740"/>
              <a:ext cx="104902" cy="105156"/>
            </a:xfrm>
            <a:custGeom>
              <a:avLst/>
              <a:gdLst/>
              <a:ahLst/>
              <a:cxnLst/>
              <a:rect r="r" b="b" t="t" l="l"/>
              <a:pathLst>
                <a:path h="105156" w="104902">
                  <a:moveTo>
                    <a:pt x="52451" y="105156"/>
                  </a:moveTo>
                  <a:cubicBezTo>
                    <a:pt x="23495" y="105156"/>
                    <a:pt x="0" y="81534"/>
                    <a:pt x="0" y="52578"/>
                  </a:cubicBezTo>
                  <a:cubicBezTo>
                    <a:pt x="0" y="23622"/>
                    <a:pt x="23495" y="0"/>
                    <a:pt x="52451" y="0"/>
                  </a:cubicBezTo>
                  <a:cubicBezTo>
                    <a:pt x="81407" y="0"/>
                    <a:pt x="104902" y="23622"/>
                    <a:pt x="104902" y="52578"/>
                  </a:cubicBezTo>
                  <a:cubicBezTo>
                    <a:pt x="104902" y="81534"/>
                    <a:pt x="81280" y="105156"/>
                    <a:pt x="52451" y="105156"/>
                  </a:cubicBezTo>
                  <a:close/>
                  <a:moveTo>
                    <a:pt x="52451" y="29845"/>
                  </a:moveTo>
                  <a:cubicBezTo>
                    <a:pt x="40005" y="29845"/>
                    <a:pt x="29718" y="40132"/>
                    <a:pt x="29718" y="52578"/>
                  </a:cubicBezTo>
                  <a:cubicBezTo>
                    <a:pt x="29718" y="65024"/>
                    <a:pt x="39878" y="75311"/>
                    <a:pt x="52451" y="75311"/>
                  </a:cubicBezTo>
                  <a:cubicBezTo>
                    <a:pt x="65024" y="75311"/>
                    <a:pt x="75184" y="65024"/>
                    <a:pt x="75184" y="52578"/>
                  </a:cubicBezTo>
                  <a:cubicBezTo>
                    <a:pt x="75184" y="40132"/>
                    <a:pt x="65024" y="29845"/>
                    <a:pt x="52451" y="29845"/>
                  </a:cubicBezTo>
                  <a:close/>
                </a:path>
              </a:pathLst>
            </a:custGeom>
            <a:solidFill>
              <a:srgbClr val="000000"/>
            </a:solidFill>
          </p:spPr>
        </p:sp>
      </p:grpSp>
      <p:grpSp>
        <p:nvGrpSpPr>
          <p:cNvPr name="Group 14" id="14"/>
          <p:cNvGrpSpPr>
            <a:grpSpLocks noChangeAspect="true"/>
          </p:cNvGrpSpPr>
          <p:nvPr/>
        </p:nvGrpSpPr>
        <p:grpSpPr>
          <a:xfrm rot="0">
            <a:off x="4029227" y="3860806"/>
            <a:ext cx="1978647" cy="2079374"/>
            <a:chOff x="0" y="0"/>
            <a:chExt cx="1978647" cy="2079384"/>
          </a:xfrm>
        </p:grpSpPr>
        <p:sp>
          <p:nvSpPr>
            <p:cNvPr name="Freeform 15" id="15"/>
            <p:cNvSpPr/>
            <p:nvPr/>
          </p:nvSpPr>
          <p:spPr>
            <a:xfrm flipH="false" flipV="false" rot="0">
              <a:off x="80010" y="80010"/>
              <a:ext cx="1818767" cy="1491107"/>
            </a:xfrm>
            <a:custGeom>
              <a:avLst/>
              <a:gdLst/>
              <a:ahLst/>
              <a:cxnLst/>
              <a:rect r="r" b="b" t="t" l="l"/>
              <a:pathLst>
                <a:path h="1491107" w="1818767">
                  <a:moveTo>
                    <a:pt x="44577" y="1079627"/>
                  </a:moveTo>
                  <a:cubicBezTo>
                    <a:pt x="44577" y="1182878"/>
                    <a:pt x="128016" y="1266698"/>
                    <a:pt x="231013" y="1266698"/>
                  </a:cubicBezTo>
                  <a:cubicBezTo>
                    <a:pt x="239776" y="1266698"/>
                    <a:pt x="248539" y="1266063"/>
                    <a:pt x="256921" y="1264920"/>
                  </a:cubicBezTo>
                  <a:cubicBezTo>
                    <a:pt x="302387" y="1396619"/>
                    <a:pt x="427101" y="1491107"/>
                    <a:pt x="573913" y="1491107"/>
                  </a:cubicBezTo>
                  <a:cubicBezTo>
                    <a:pt x="660019" y="1491107"/>
                    <a:pt x="738505" y="1458468"/>
                    <a:pt x="798068" y="1405001"/>
                  </a:cubicBezTo>
                  <a:cubicBezTo>
                    <a:pt x="823341" y="1418717"/>
                    <a:pt x="852297" y="1426337"/>
                    <a:pt x="883031" y="1426337"/>
                  </a:cubicBezTo>
                  <a:cubicBezTo>
                    <a:pt x="938022" y="1426337"/>
                    <a:pt x="987298" y="1401699"/>
                    <a:pt x="1020318" y="1362710"/>
                  </a:cubicBezTo>
                  <a:cubicBezTo>
                    <a:pt x="1070864" y="1402588"/>
                    <a:pt x="1134491" y="1426337"/>
                    <a:pt x="1203833" y="1426337"/>
                  </a:cubicBezTo>
                  <a:cubicBezTo>
                    <a:pt x="1269492" y="1426337"/>
                    <a:pt x="1330198" y="1405001"/>
                    <a:pt x="1379347" y="1368679"/>
                  </a:cubicBezTo>
                  <a:cubicBezTo>
                    <a:pt x="1418717" y="1421892"/>
                    <a:pt x="1481709" y="1456309"/>
                    <a:pt x="1552829" y="1456309"/>
                  </a:cubicBezTo>
                  <a:cubicBezTo>
                    <a:pt x="1672209" y="1456309"/>
                    <a:pt x="1768983" y="1359154"/>
                    <a:pt x="1768983" y="1239266"/>
                  </a:cubicBezTo>
                  <a:cubicBezTo>
                    <a:pt x="1768983" y="1172083"/>
                    <a:pt x="1738503" y="1112012"/>
                    <a:pt x="1690878" y="1072261"/>
                  </a:cubicBezTo>
                  <a:cubicBezTo>
                    <a:pt x="1769364" y="1002792"/>
                    <a:pt x="1818767" y="901065"/>
                    <a:pt x="1818767" y="787908"/>
                  </a:cubicBezTo>
                  <a:cubicBezTo>
                    <a:pt x="1818767" y="629285"/>
                    <a:pt x="1721612" y="493395"/>
                    <a:pt x="1583817" y="437007"/>
                  </a:cubicBezTo>
                  <a:cubicBezTo>
                    <a:pt x="1597533" y="401193"/>
                    <a:pt x="1605026" y="362331"/>
                    <a:pt x="1605026" y="321691"/>
                  </a:cubicBezTo>
                  <a:cubicBezTo>
                    <a:pt x="1605026" y="144018"/>
                    <a:pt x="1461516" y="0"/>
                    <a:pt x="1284478" y="0"/>
                  </a:cubicBezTo>
                  <a:cubicBezTo>
                    <a:pt x="1179068" y="0"/>
                    <a:pt x="1085596" y="51054"/>
                    <a:pt x="1027176" y="129794"/>
                  </a:cubicBezTo>
                  <a:cubicBezTo>
                    <a:pt x="1010666" y="123190"/>
                    <a:pt x="992759" y="119634"/>
                    <a:pt x="973963" y="119634"/>
                  </a:cubicBezTo>
                  <a:cubicBezTo>
                    <a:pt x="939165" y="119634"/>
                    <a:pt x="907161" y="132080"/>
                    <a:pt x="882396" y="152654"/>
                  </a:cubicBezTo>
                  <a:cubicBezTo>
                    <a:pt x="846963" y="63119"/>
                    <a:pt x="759968" y="0"/>
                    <a:pt x="658368" y="0"/>
                  </a:cubicBezTo>
                  <a:cubicBezTo>
                    <a:pt x="527431" y="0"/>
                    <a:pt x="420878" y="104775"/>
                    <a:pt x="417576" y="235458"/>
                  </a:cubicBezTo>
                  <a:cubicBezTo>
                    <a:pt x="325755" y="261112"/>
                    <a:pt x="251714" y="329692"/>
                    <a:pt x="218186" y="418211"/>
                  </a:cubicBezTo>
                  <a:cubicBezTo>
                    <a:pt x="201168" y="412242"/>
                    <a:pt x="183007" y="408940"/>
                    <a:pt x="163957" y="408940"/>
                  </a:cubicBezTo>
                  <a:cubicBezTo>
                    <a:pt x="73406" y="408940"/>
                    <a:pt x="0" y="482600"/>
                    <a:pt x="0" y="573532"/>
                  </a:cubicBezTo>
                  <a:cubicBezTo>
                    <a:pt x="0" y="634111"/>
                    <a:pt x="32639" y="686943"/>
                    <a:pt x="81153" y="715518"/>
                  </a:cubicBezTo>
                  <a:cubicBezTo>
                    <a:pt x="73660" y="737362"/>
                    <a:pt x="69469" y="760984"/>
                    <a:pt x="69469" y="785368"/>
                  </a:cubicBezTo>
                  <a:cubicBezTo>
                    <a:pt x="69469" y="839724"/>
                    <a:pt x="89662" y="889508"/>
                    <a:pt x="122809" y="927354"/>
                  </a:cubicBezTo>
                  <a:cubicBezTo>
                    <a:pt x="75438" y="961136"/>
                    <a:pt x="44577" y="1016762"/>
                    <a:pt x="44577" y="1079627"/>
                  </a:cubicBezTo>
                  <a:close/>
                </a:path>
              </a:pathLst>
            </a:custGeom>
            <a:solidFill>
              <a:srgbClr val="FFFFFF"/>
            </a:solidFill>
          </p:spPr>
        </p:sp>
        <p:sp>
          <p:nvSpPr>
            <p:cNvPr name="Freeform 16" id="16"/>
            <p:cNvSpPr/>
            <p:nvPr/>
          </p:nvSpPr>
          <p:spPr>
            <a:xfrm flipH="false" flipV="false" rot="0">
              <a:off x="63500" y="63500"/>
              <a:ext cx="1851660" cy="1524000"/>
            </a:xfrm>
            <a:custGeom>
              <a:avLst/>
              <a:gdLst/>
              <a:ahLst/>
              <a:cxnLst/>
              <a:rect r="r" b="b" t="t" l="l"/>
              <a:pathLst>
                <a:path h="1524000" w="1851660">
                  <a:moveTo>
                    <a:pt x="590423" y="1524000"/>
                  </a:moveTo>
                  <a:cubicBezTo>
                    <a:pt x="445008" y="1524000"/>
                    <a:pt x="314833" y="1434084"/>
                    <a:pt x="262382" y="1299083"/>
                  </a:cubicBezTo>
                  <a:cubicBezTo>
                    <a:pt x="257429" y="1299464"/>
                    <a:pt x="252603" y="1299591"/>
                    <a:pt x="247396" y="1299591"/>
                  </a:cubicBezTo>
                  <a:cubicBezTo>
                    <a:pt x="135509" y="1299591"/>
                    <a:pt x="44577" y="1208278"/>
                    <a:pt x="44577" y="1096137"/>
                  </a:cubicBezTo>
                  <a:cubicBezTo>
                    <a:pt x="44577" y="1036320"/>
                    <a:pt x="70993" y="979678"/>
                    <a:pt x="115951" y="941324"/>
                  </a:cubicBezTo>
                  <a:cubicBezTo>
                    <a:pt x="85852" y="901192"/>
                    <a:pt x="69469" y="852424"/>
                    <a:pt x="69469" y="801878"/>
                  </a:cubicBezTo>
                  <a:cubicBezTo>
                    <a:pt x="69469" y="780542"/>
                    <a:pt x="72390" y="759460"/>
                    <a:pt x="78105" y="739140"/>
                  </a:cubicBezTo>
                  <a:cubicBezTo>
                    <a:pt x="29718" y="705485"/>
                    <a:pt x="0" y="649605"/>
                    <a:pt x="0" y="590042"/>
                  </a:cubicBezTo>
                  <a:cubicBezTo>
                    <a:pt x="0" y="490220"/>
                    <a:pt x="80899" y="408940"/>
                    <a:pt x="180340" y="408940"/>
                  </a:cubicBezTo>
                  <a:cubicBezTo>
                    <a:pt x="195580" y="408940"/>
                    <a:pt x="210566" y="410845"/>
                    <a:pt x="225044" y="414528"/>
                  </a:cubicBezTo>
                  <a:cubicBezTo>
                    <a:pt x="261239" y="331343"/>
                    <a:pt x="332105" y="267081"/>
                    <a:pt x="418084" y="239395"/>
                  </a:cubicBezTo>
                  <a:cubicBezTo>
                    <a:pt x="427736" y="104267"/>
                    <a:pt x="538226" y="0"/>
                    <a:pt x="674878" y="0"/>
                  </a:cubicBezTo>
                  <a:cubicBezTo>
                    <a:pt x="774065" y="0"/>
                    <a:pt x="862584" y="55880"/>
                    <a:pt x="905637" y="144018"/>
                  </a:cubicBezTo>
                  <a:cubicBezTo>
                    <a:pt x="931037" y="128270"/>
                    <a:pt x="960374" y="119634"/>
                    <a:pt x="990473" y="119634"/>
                  </a:cubicBezTo>
                  <a:cubicBezTo>
                    <a:pt x="1006729" y="119634"/>
                    <a:pt x="1022604" y="122047"/>
                    <a:pt x="1037971" y="126746"/>
                  </a:cubicBezTo>
                  <a:cubicBezTo>
                    <a:pt x="1101598" y="47244"/>
                    <a:pt x="1199007" y="0"/>
                    <a:pt x="1300988" y="0"/>
                  </a:cubicBezTo>
                  <a:cubicBezTo>
                    <a:pt x="1486789" y="0"/>
                    <a:pt x="1637919" y="151638"/>
                    <a:pt x="1637919" y="338074"/>
                  </a:cubicBezTo>
                  <a:cubicBezTo>
                    <a:pt x="1637919" y="374523"/>
                    <a:pt x="1632204" y="410210"/>
                    <a:pt x="1620901" y="444500"/>
                  </a:cubicBezTo>
                  <a:cubicBezTo>
                    <a:pt x="1761617" y="508635"/>
                    <a:pt x="1851660" y="648208"/>
                    <a:pt x="1851660" y="804418"/>
                  </a:cubicBezTo>
                  <a:cubicBezTo>
                    <a:pt x="1851660" y="911606"/>
                    <a:pt x="1808099" y="1014222"/>
                    <a:pt x="1731645" y="1088517"/>
                  </a:cubicBezTo>
                  <a:cubicBezTo>
                    <a:pt x="1776476" y="1132332"/>
                    <a:pt x="1801876" y="1192276"/>
                    <a:pt x="1801876" y="1255649"/>
                  </a:cubicBezTo>
                  <a:cubicBezTo>
                    <a:pt x="1801876" y="1384300"/>
                    <a:pt x="1697609" y="1489075"/>
                    <a:pt x="1569339" y="1489075"/>
                  </a:cubicBezTo>
                  <a:cubicBezTo>
                    <a:pt x="1501394" y="1489075"/>
                    <a:pt x="1436497" y="1458849"/>
                    <a:pt x="1392682" y="1407287"/>
                  </a:cubicBezTo>
                  <a:cubicBezTo>
                    <a:pt x="1341501" y="1441323"/>
                    <a:pt x="1282192" y="1459103"/>
                    <a:pt x="1220343" y="1459103"/>
                  </a:cubicBezTo>
                  <a:cubicBezTo>
                    <a:pt x="1154430" y="1459103"/>
                    <a:pt x="1092073" y="1439164"/>
                    <a:pt x="1038860" y="1401064"/>
                  </a:cubicBezTo>
                  <a:cubicBezTo>
                    <a:pt x="1002030" y="1438148"/>
                    <a:pt x="951992" y="1459103"/>
                    <a:pt x="899414" y="1459103"/>
                  </a:cubicBezTo>
                  <a:cubicBezTo>
                    <a:pt x="870839" y="1459103"/>
                    <a:pt x="842518" y="1452880"/>
                    <a:pt x="816864" y="1440942"/>
                  </a:cubicBezTo>
                  <a:cubicBezTo>
                    <a:pt x="753491" y="1494536"/>
                    <a:pt x="673481" y="1523873"/>
                    <a:pt x="590296" y="1523873"/>
                  </a:cubicBezTo>
                  <a:close/>
                  <a:moveTo>
                    <a:pt x="273431" y="1264920"/>
                  </a:moveTo>
                  <a:cubicBezTo>
                    <a:pt x="280289" y="1264920"/>
                    <a:pt x="286639" y="1269238"/>
                    <a:pt x="288925" y="1275969"/>
                  </a:cubicBezTo>
                  <a:cubicBezTo>
                    <a:pt x="333375" y="1404620"/>
                    <a:pt x="454533" y="1491107"/>
                    <a:pt x="590423" y="1491107"/>
                  </a:cubicBezTo>
                  <a:cubicBezTo>
                    <a:pt x="669163" y="1491107"/>
                    <a:pt x="744855" y="1462024"/>
                    <a:pt x="803529" y="1409192"/>
                  </a:cubicBezTo>
                  <a:cubicBezTo>
                    <a:pt x="808736" y="1404620"/>
                    <a:pt x="816102" y="1403731"/>
                    <a:pt x="822325" y="1407033"/>
                  </a:cubicBezTo>
                  <a:cubicBezTo>
                    <a:pt x="845693" y="1419733"/>
                    <a:pt x="872363" y="1426337"/>
                    <a:pt x="899541" y="1426337"/>
                  </a:cubicBezTo>
                  <a:cubicBezTo>
                    <a:pt x="947674" y="1426337"/>
                    <a:pt x="993140" y="1405128"/>
                    <a:pt x="1024382" y="1368425"/>
                  </a:cubicBezTo>
                  <a:cubicBezTo>
                    <a:pt x="1030097" y="1361694"/>
                    <a:pt x="1040130" y="1360678"/>
                    <a:pt x="1046988" y="1366266"/>
                  </a:cubicBezTo>
                  <a:cubicBezTo>
                    <a:pt x="1096899" y="1405636"/>
                    <a:pt x="1156843" y="1426464"/>
                    <a:pt x="1220343" y="1426464"/>
                  </a:cubicBezTo>
                  <a:cubicBezTo>
                    <a:pt x="1280541" y="1426464"/>
                    <a:pt x="1337818" y="1407668"/>
                    <a:pt x="1386205" y="1371981"/>
                  </a:cubicBezTo>
                  <a:cubicBezTo>
                    <a:pt x="1393444" y="1366520"/>
                    <a:pt x="1403731" y="1368171"/>
                    <a:pt x="1409065" y="1375410"/>
                  </a:cubicBezTo>
                  <a:cubicBezTo>
                    <a:pt x="1447165" y="1426845"/>
                    <a:pt x="1505585" y="1456436"/>
                    <a:pt x="1569339" y="1456436"/>
                  </a:cubicBezTo>
                  <a:cubicBezTo>
                    <a:pt x="1679448" y="1456436"/>
                    <a:pt x="1769110" y="1366520"/>
                    <a:pt x="1769110" y="1255903"/>
                  </a:cubicBezTo>
                  <a:cubicBezTo>
                    <a:pt x="1769110" y="1196086"/>
                    <a:pt x="1742821" y="1139825"/>
                    <a:pt x="1696847" y="1101598"/>
                  </a:cubicBezTo>
                  <a:cubicBezTo>
                    <a:pt x="1693164" y="1098550"/>
                    <a:pt x="1691005" y="1093978"/>
                    <a:pt x="1691005" y="1089152"/>
                  </a:cubicBezTo>
                  <a:cubicBezTo>
                    <a:pt x="1691005" y="1084326"/>
                    <a:pt x="1692910" y="1079754"/>
                    <a:pt x="1696593" y="1076579"/>
                  </a:cubicBezTo>
                  <a:cubicBezTo>
                    <a:pt x="1774317" y="1007618"/>
                    <a:pt x="1818894" y="908558"/>
                    <a:pt x="1818894" y="804672"/>
                  </a:cubicBezTo>
                  <a:cubicBezTo>
                    <a:pt x="1818894" y="656590"/>
                    <a:pt x="1730629" y="524891"/>
                    <a:pt x="1594104" y="469011"/>
                  </a:cubicBezTo>
                  <a:cubicBezTo>
                    <a:pt x="1585849" y="465582"/>
                    <a:pt x="1581785" y="456311"/>
                    <a:pt x="1584960" y="447802"/>
                  </a:cubicBezTo>
                  <a:cubicBezTo>
                    <a:pt x="1598295" y="412877"/>
                    <a:pt x="1605153" y="376047"/>
                    <a:pt x="1605153" y="338328"/>
                  </a:cubicBezTo>
                  <a:cubicBezTo>
                    <a:pt x="1605153" y="170053"/>
                    <a:pt x="1468755" y="33147"/>
                    <a:pt x="1300988" y="33147"/>
                  </a:cubicBezTo>
                  <a:cubicBezTo>
                    <a:pt x="1205230" y="33147"/>
                    <a:pt x="1113917" y="79248"/>
                    <a:pt x="1056894" y="156337"/>
                  </a:cubicBezTo>
                  <a:cubicBezTo>
                    <a:pt x="1052449" y="162306"/>
                    <a:pt x="1044575" y="164592"/>
                    <a:pt x="1037590" y="161798"/>
                  </a:cubicBezTo>
                  <a:cubicBezTo>
                    <a:pt x="1022604" y="155829"/>
                    <a:pt x="1006729" y="152781"/>
                    <a:pt x="990473" y="152781"/>
                  </a:cubicBezTo>
                  <a:cubicBezTo>
                    <a:pt x="961009" y="152781"/>
                    <a:pt x="932053" y="163195"/>
                    <a:pt x="909320" y="181991"/>
                  </a:cubicBezTo>
                  <a:cubicBezTo>
                    <a:pt x="905256" y="185420"/>
                    <a:pt x="899922" y="186563"/>
                    <a:pt x="894842" y="185166"/>
                  </a:cubicBezTo>
                  <a:cubicBezTo>
                    <a:pt x="889762" y="183769"/>
                    <a:pt x="885571" y="180086"/>
                    <a:pt x="883666" y="175260"/>
                  </a:cubicBezTo>
                  <a:cubicBezTo>
                    <a:pt x="849503" y="88900"/>
                    <a:pt x="767588" y="33020"/>
                    <a:pt x="674878" y="33020"/>
                  </a:cubicBezTo>
                  <a:cubicBezTo>
                    <a:pt x="552196" y="33020"/>
                    <a:pt x="453644" y="129413"/>
                    <a:pt x="450469" y="252349"/>
                  </a:cubicBezTo>
                  <a:cubicBezTo>
                    <a:pt x="450342" y="259588"/>
                    <a:pt x="445389" y="265811"/>
                    <a:pt x="438531" y="267843"/>
                  </a:cubicBezTo>
                  <a:cubicBezTo>
                    <a:pt x="352298" y="291973"/>
                    <a:pt x="281940" y="356489"/>
                    <a:pt x="250063" y="440563"/>
                  </a:cubicBezTo>
                  <a:cubicBezTo>
                    <a:pt x="246888" y="448945"/>
                    <a:pt x="237744" y="453263"/>
                    <a:pt x="229362" y="450215"/>
                  </a:cubicBezTo>
                  <a:cubicBezTo>
                    <a:pt x="213868" y="444754"/>
                    <a:pt x="197485" y="441960"/>
                    <a:pt x="180594" y="441960"/>
                  </a:cubicBezTo>
                  <a:cubicBezTo>
                    <a:pt x="99187" y="441960"/>
                    <a:pt x="33020" y="508381"/>
                    <a:pt x="33020" y="590042"/>
                  </a:cubicBezTo>
                  <a:cubicBezTo>
                    <a:pt x="33020" y="642366"/>
                    <a:pt x="60960" y="691388"/>
                    <a:pt x="106045" y="717804"/>
                  </a:cubicBezTo>
                  <a:cubicBezTo>
                    <a:pt x="112776" y="721741"/>
                    <a:pt x="115824" y="729996"/>
                    <a:pt x="113284" y="737362"/>
                  </a:cubicBezTo>
                  <a:cubicBezTo>
                    <a:pt x="106172" y="758063"/>
                    <a:pt x="102489" y="779780"/>
                    <a:pt x="102489" y="801878"/>
                  </a:cubicBezTo>
                  <a:cubicBezTo>
                    <a:pt x="102489" y="850138"/>
                    <a:pt x="120015" y="896747"/>
                    <a:pt x="151765" y="933069"/>
                  </a:cubicBezTo>
                  <a:cubicBezTo>
                    <a:pt x="154813" y="936625"/>
                    <a:pt x="156337" y="941197"/>
                    <a:pt x="155702" y="945769"/>
                  </a:cubicBezTo>
                  <a:cubicBezTo>
                    <a:pt x="155067" y="950341"/>
                    <a:pt x="152654" y="954532"/>
                    <a:pt x="148844" y="957326"/>
                  </a:cubicBezTo>
                  <a:cubicBezTo>
                    <a:pt x="104140" y="989203"/>
                    <a:pt x="77470" y="1041146"/>
                    <a:pt x="77470" y="1096137"/>
                  </a:cubicBezTo>
                  <a:cubicBezTo>
                    <a:pt x="77470" y="1190244"/>
                    <a:pt x="153670" y="1266698"/>
                    <a:pt x="247396" y="1266698"/>
                  </a:cubicBezTo>
                  <a:cubicBezTo>
                    <a:pt x="255651" y="1266698"/>
                    <a:pt x="263525" y="1266063"/>
                    <a:pt x="270891" y="1265047"/>
                  </a:cubicBezTo>
                  <a:cubicBezTo>
                    <a:pt x="271780" y="1264920"/>
                    <a:pt x="272669" y="1264920"/>
                    <a:pt x="273304" y="1264920"/>
                  </a:cubicBezTo>
                  <a:close/>
                </a:path>
              </a:pathLst>
            </a:custGeom>
            <a:solidFill>
              <a:srgbClr val="000000"/>
            </a:solidFill>
          </p:spPr>
        </p:sp>
        <p:sp>
          <p:nvSpPr>
            <p:cNvPr name="Freeform 17" id="17"/>
            <p:cNvSpPr/>
            <p:nvPr/>
          </p:nvSpPr>
          <p:spPr>
            <a:xfrm flipH="false" flipV="false" rot="0">
              <a:off x="1293749" y="1540129"/>
              <a:ext cx="275082" cy="276352"/>
            </a:xfrm>
            <a:custGeom>
              <a:avLst/>
              <a:gdLst/>
              <a:ahLst/>
              <a:cxnLst/>
              <a:rect r="r" b="b" t="t" l="l"/>
              <a:pathLst>
                <a:path h="276352" w="275082">
                  <a:moveTo>
                    <a:pt x="275082" y="138176"/>
                  </a:moveTo>
                  <a:cubicBezTo>
                    <a:pt x="275082" y="147193"/>
                    <a:pt x="274193" y="156210"/>
                    <a:pt x="272415" y="165100"/>
                  </a:cubicBezTo>
                  <a:cubicBezTo>
                    <a:pt x="270637" y="173990"/>
                    <a:pt x="268097" y="182626"/>
                    <a:pt x="264541" y="191008"/>
                  </a:cubicBezTo>
                  <a:cubicBezTo>
                    <a:pt x="260985" y="199390"/>
                    <a:pt x="256794" y="207391"/>
                    <a:pt x="251841" y="214884"/>
                  </a:cubicBezTo>
                  <a:cubicBezTo>
                    <a:pt x="246888" y="222377"/>
                    <a:pt x="241173" y="229362"/>
                    <a:pt x="234696" y="235839"/>
                  </a:cubicBezTo>
                  <a:cubicBezTo>
                    <a:pt x="228219" y="242316"/>
                    <a:pt x="221361" y="248031"/>
                    <a:pt x="213868" y="252984"/>
                  </a:cubicBezTo>
                  <a:cubicBezTo>
                    <a:pt x="206375" y="257937"/>
                    <a:pt x="198374" y="262255"/>
                    <a:pt x="190119" y="265811"/>
                  </a:cubicBezTo>
                  <a:cubicBezTo>
                    <a:pt x="181864" y="269367"/>
                    <a:pt x="173101" y="271907"/>
                    <a:pt x="164338" y="273685"/>
                  </a:cubicBezTo>
                  <a:cubicBezTo>
                    <a:pt x="155575" y="275463"/>
                    <a:pt x="146558" y="276352"/>
                    <a:pt x="137541" y="276352"/>
                  </a:cubicBezTo>
                  <a:cubicBezTo>
                    <a:pt x="128524" y="276352"/>
                    <a:pt x="119507" y="275463"/>
                    <a:pt x="110744" y="273685"/>
                  </a:cubicBezTo>
                  <a:cubicBezTo>
                    <a:pt x="101981" y="271907"/>
                    <a:pt x="93218" y="269240"/>
                    <a:pt x="84963" y="265811"/>
                  </a:cubicBezTo>
                  <a:cubicBezTo>
                    <a:pt x="76708" y="262382"/>
                    <a:pt x="68707" y="258064"/>
                    <a:pt x="61214" y="252984"/>
                  </a:cubicBezTo>
                  <a:cubicBezTo>
                    <a:pt x="53721" y="247904"/>
                    <a:pt x="46736" y="242189"/>
                    <a:pt x="40386" y="235839"/>
                  </a:cubicBezTo>
                  <a:cubicBezTo>
                    <a:pt x="34036" y="229489"/>
                    <a:pt x="28321" y="222504"/>
                    <a:pt x="23241" y="214884"/>
                  </a:cubicBezTo>
                  <a:cubicBezTo>
                    <a:pt x="18161" y="207264"/>
                    <a:pt x="13970" y="199390"/>
                    <a:pt x="10541" y="191008"/>
                  </a:cubicBezTo>
                  <a:cubicBezTo>
                    <a:pt x="7112" y="182626"/>
                    <a:pt x="4445" y="173990"/>
                    <a:pt x="2667" y="165100"/>
                  </a:cubicBezTo>
                  <a:cubicBezTo>
                    <a:pt x="889" y="156210"/>
                    <a:pt x="0" y="147193"/>
                    <a:pt x="0" y="138176"/>
                  </a:cubicBezTo>
                  <a:cubicBezTo>
                    <a:pt x="0" y="129159"/>
                    <a:pt x="889" y="120142"/>
                    <a:pt x="2667" y="111252"/>
                  </a:cubicBezTo>
                  <a:cubicBezTo>
                    <a:pt x="4445" y="102362"/>
                    <a:pt x="6985" y="93726"/>
                    <a:pt x="10541" y="85344"/>
                  </a:cubicBezTo>
                  <a:cubicBezTo>
                    <a:pt x="14097" y="76962"/>
                    <a:pt x="18288" y="68961"/>
                    <a:pt x="23241" y="61468"/>
                  </a:cubicBezTo>
                  <a:cubicBezTo>
                    <a:pt x="28194" y="53975"/>
                    <a:pt x="33909" y="46990"/>
                    <a:pt x="40386" y="40513"/>
                  </a:cubicBezTo>
                  <a:cubicBezTo>
                    <a:pt x="46863" y="34036"/>
                    <a:pt x="53721" y="28321"/>
                    <a:pt x="61214" y="23368"/>
                  </a:cubicBezTo>
                  <a:cubicBezTo>
                    <a:pt x="68707" y="18415"/>
                    <a:pt x="76708" y="14097"/>
                    <a:pt x="84963" y="10541"/>
                  </a:cubicBezTo>
                  <a:cubicBezTo>
                    <a:pt x="93218" y="6985"/>
                    <a:pt x="101981" y="4445"/>
                    <a:pt x="110744" y="2667"/>
                  </a:cubicBezTo>
                  <a:cubicBezTo>
                    <a:pt x="119507" y="889"/>
                    <a:pt x="128524" y="0"/>
                    <a:pt x="137541" y="0"/>
                  </a:cubicBezTo>
                  <a:cubicBezTo>
                    <a:pt x="146558" y="0"/>
                    <a:pt x="155575" y="889"/>
                    <a:pt x="164338" y="2667"/>
                  </a:cubicBezTo>
                  <a:cubicBezTo>
                    <a:pt x="173101" y="4445"/>
                    <a:pt x="181864" y="7112"/>
                    <a:pt x="190119" y="10541"/>
                  </a:cubicBezTo>
                  <a:cubicBezTo>
                    <a:pt x="198374" y="13970"/>
                    <a:pt x="206375" y="18288"/>
                    <a:pt x="213868" y="23368"/>
                  </a:cubicBezTo>
                  <a:cubicBezTo>
                    <a:pt x="221361" y="28448"/>
                    <a:pt x="228346" y="34163"/>
                    <a:pt x="234696" y="40513"/>
                  </a:cubicBezTo>
                  <a:cubicBezTo>
                    <a:pt x="241046" y="46863"/>
                    <a:pt x="246761" y="53848"/>
                    <a:pt x="251841" y="61468"/>
                  </a:cubicBezTo>
                  <a:cubicBezTo>
                    <a:pt x="256921" y="69088"/>
                    <a:pt x="261112" y="76962"/>
                    <a:pt x="264541" y="85344"/>
                  </a:cubicBezTo>
                  <a:cubicBezTo>
                    <a:pt x="267970" y="93726"/>
                    <a:pt x="270637" y="102362"/>
                    <a:pt x="272415" y="111252"/>
                  </a:cubicBezTo>
                  <a:cubicBezTo>
                    <a:pt x="274193" y="120142"/>
                    <a:pt x="275082" y="129159"/>
                    <a:pt x="275082" y="138176"/>
                  </a:cubicBezTo>
                  <a:close/>
                </a:path>
              </a:pathLst>
            </a:custGeom>
            <a:solidFill>
              <a:srgbClr val="FFFFFF"/>
            </a:solidFill>
          </p:spPr>
        </p:sp>
        <p:sp>
          <p:nvSpPr>
            <p:cNvPr name="Freeform 18" id="18"/>
            <p:cNvSpPr/>
            <p:nvPr/>
          </p:nvSpPr>
          <p:spPr>
            <a:xfrm flipH="false" flipV="false" rot="0">
              <a:off x="1277112" y="1523746"/>
              <a:ext cx="308102" cy="309118"/>
            </a:xfrm>
            <a:custGeom>
              <a:avLst/>
              <a:gdLst/>
              <a:ahLst/>
              <a:cxnLst/>
              <a:rect r="r" b="b" t="t" l="l"/>
              <a:pathLst>
                <a:path h="309118" w="308102">
                  <a:moveTo>
                    <a:pt x="154051" y="309118"/>
                  </a:moveTo>
                  <a:cubicBezTo>
                    <a:pt x="69088" y="309118"/>
                    <a:pt x="0" y="239776"/>
                    <a:pt x="0" y="154559"/>
                  </a:cubicBezTo>
                  <a:cubicBezTo>
                    <a:pt x="0" y="69342"/>
                    <a:pt x="69088" y="0"/>
                    <a:pt x="154051" y="0"/>
                  </a:cubicBezTo>
                  <a:cubicBezTo>
                    <a:pt x="239014" y="0"/>
                    <a:pt x="308102" y="69342"/>
                    <a:pt x="308102" y="154559"/>
                  </a:cubicBezTo>
                  <a:cubicBezTo>
                    <a:pt x="308102" y="239776"/>
                    <a:pt x="239014" y="309118"/>
                    <a:pt x="154051" y="309118"/>
                  </a:cubicBezTo>
                  <a:close/>
                  <a:moveTo>
                    <a:pt x="154051" y="32766"/>
                  </a:moveTo>
                  <a:cubicBezTo>
                    <a:pt x="87249" y="32766"/>
                    <a:pt x="32766" y="87376"/>
                    <a:pt x="32766" y="154432"/>
                  </a:cubicBezTo>
                  <a:cubicBezTo>
                    <a:pt x="32766" y="221488"/>
                    <a:pt x="87122" y="276098"/>
                    <a:pt x="154051" y="276098"/>
                  </a:cubicBezTo>
                  <a:cubicBezTo>
                    <a:pt x="220980" y="276098"/>
                    <a:pt x="275336" y="221488"/>
                    <a:pt x="275336" y="154432"/>
                  </a:cubicBezTo>
                  <a:cubicBezTo>
                    <a:pt x="275336" y="87376"/>
                    <a:pt x="220853" y="32766"/>
                    <a:pt x="154051" y="32766"/>
                  </a:cubicBezTo>
                  <a:close/>
                </a:path>
              </a:pathLst>
            </a:custGeom>
            <a:solidFill>
              <a:srgbClr val="000000"/>
            </a:solidFill>
          </p:spPr>
        </p:sp>
        <p:sp>
          <p:nvSpPr>
            <p:cNvPr name="Freeform 19" id="19"/>
            <p:cNvSpPr/>
            <p:nvPr/>
          </p:nvSpPr>
          <p:spPr>
            <a:xfrm flipH="false" flipV="false" rot="0">
              <a:off x="1568704" y="1782572"/>
              <a:ext cx="179070" cy="179578"/>
            </a:xfrm>
            <a:custGeom>
              <a:avLst/>
              <a:gdLst/>
              <a:ahLst/>
              <a:cxnLst/>
              <a:rect r="r" b="b" t="t" l="l"/>
              <a:pathLst>
                <a:path h="179578" w="179070">
                  <a:moveTo>
                    <a:pt x="179070" y="89789"/>
                  </a:moveTo>
                  <a:cubicBezTo>
                    <a:pt x="179070" y="95631"/>
                    <a:pt x="178435" y="101473"/>
                    <a:pt x="177292" y="107315"/>
                  </a:cubicBezTo>
                  <a:cubicBezTo>
                    <a:pt x="176149" y="113157"/>
                    <a:pt x="174498" y="118745"/>
                    <a:pt x="172212" y="124206"/>
                  </a:cubicBezTo>
                  <a:cubicBezTo>
                    <a:pt x="169926" y="129667"/>
                    <a:pt x="167259" y="134874"/>
                    <a:pt x="163957" y="139700"/>
                  </a:cubicBezTo>
                  <a:cubicBezTo>
                    <a:pt x="160655" y="144526"/>
                    <a:pt x="156972" y="149098"/>
                    <a:pt x="152781" y="153289"/>
                  </a:cubicBezTo>
                  <a:cubicBezTo>
                    <a:pt x="148590" y="157480"/>
                    <a:pt x="144145" y="161163"/>
                    <a:pt x="139192" y="164465"/>
                  </a:cubicBezTo>
                  <a:cubicBezTo>
                    <a:pt x="134239" y="167767"/>
                    <a:pt x="129159" y="170561"/>
                    <a:pt x="123698" y="172720"/>
                  </a:cubicBezTo>
                  <a:cubicBezTo>
                    <a:pt x="118237" y="174879"/>
                    <a:pt x="112649" y="176657"/>
                    <a:pt x="106934" y="177800"/>
                  </a:cubicBezTo>
                  <a:cubicBezTo>
                    <a:pt x="101219" y="178943"/>
                    <a:pt x="95377" y="179578"/>
                    <a:pt x="89535" y="179578"/>
                  </a:cubicBezTo>
                  <a:cubicBezTo>
                    <a:pt x="83693" y="179578"/>
                    <a:pt x="77851" y="178943"/>
                    <a:pt x="72136" y="177800"/>
                  </a:cubicBezTo>
                  <a:cubicBezTo>
                    <a:pt x="66421" y="176657"/>
                    <a:pt x="60833" y="175006"/>
                    <a:pt x="55372" y="172720"/>
                  </a:cubicBezTo>
                  <a:cubicBezTo>
                    <a:pt x="49911" y="170434"/>
                    <a:pt x="44831" y="167640"/>
                    <a:pt x="39878" y="164465"/>
                  </a:cubicBezTo>
                  <a:cubicBezTo>
                    <a:pt x="34925" y="161290"/>
                    <a:pt x="30480" y="157480"/>
                    <a:pt x="26289" y="153289"/>
                  </a:cubicBezTo>
                  <a:cubicBezTo>
                    <a:pt x="22098" y="149098"/>
                    <a:pt x="18415" y="144526"/>
                    <a:pt x="15113" y="139700"/>
                  </a:cubicBezTo>
                  <a:cubicBezTo>
                    <a:pt x="11811" y="134874"/>
                    <a:pt x="9144" y="129667"/>
                    <a:pt x="6858" y="124206"/>
                  </a:cubicBezTo>
                  <a:cubicBezTo>
                    <a:pt x="4572" y="118745"/>
                    <a:pt x="2921" y="113157"/>
                    <a:pt x="1778" y="107315"/>
                  </a:cubicBezTo>
                  <a:cubicBezTo>
                    <a:pt x="635" y="101473"/>
                    <a:pt x="0" y="95758"/>
                    <a:pt x="0" y="89789"/>
                  </a:cubicBezTo>
                  <a:cubicBezTo>
                    <a:pt x="0" y="83820"/>
                    <a:pt x="635" y="78105"/>
                    <a:pt x="1778" y="72263"/>
                  </a:cubicBezTo>
                  <a:cubicBezTo>
                    <a:pt x="2921" y="66421"/>
                    <a:pt x="4572" y="60833"/>
                    <a:pt x="6858" y="55372"/>
                  </a:cubicBezTo>
                  <a:cubicBezTo>
                    <a:pt x="9144" y="49911"/>
                    <a:pt x="11811" y="44704"/>
                    <a:pt x="15113" y="39878"/>
                  </a:cubicBezTo>
                  <a:cubicBezTo>
                    <a:pt x="18415" y="35052"/>
                    <a:pt x="22098" y="30480"/>
                    <a:pt x="26289" y="26289"/>
                  </a:cubicBezTo>
                  <a:cubicBezTo>
                    <a:pt x="30480" y="22098"/>
                    <a:pt x="34925" y="18415"/>
                    <a:pt x="39878" y="15113"/>
                  </a:cubicBezTo>
                  <a:cubicBezTo>
                    <a:pt x="44831" y="11811"/>
                    <a:pt x="49911" y="9017"/>
                    <a:pt x="55372" y="6858"/>
                  </a:cubicBezTo>
                  <a:cubicBezTo>
                    <a:pt x="60833" y="4699"/>
                    <a:pt x="66421" y="2921"/>
                    <a:pt x="72136" y="1778"/>
                  </a:cubicBezTo>
                  <a:cubicBezTo>
                    <a:pt x="77851" y="635"/>
                    <a:pt x="83693" y="0"/>
                    <a:pt x="89535" y="0"/>
                  </a:cubicBezTo>
                  <a:cubicBezTo>
                    <a:pt x="95377" y="0"/>
                    <a:pt x="101219" y="635"/>
                    <a:pt x="106934" y="1778"/>
                  </a:cubicBezTo>
                  <a:cubicBezTo>
                    <a:pt x="112649" y="2921"/>
                    <a:pt x="118237" y="4572"/>
                    <a:pt x="123698" y="6858"/>
                  </a:cubicBezTo>
                  <a:cubicBezTo>
                    <a:pt x="129159" y="9144"/>
                    <a:pt x="134239" y="11938"/>
                    <a:pt x="139192" y="15113"/>
                  </a:cubicBezTo>
                  <a:cubicBezTo>
                    <a:pt x="144145" y="18288"/>
                    <a:pt x="148590" y="22098"/>
                    <a:pt x="152781" y="26289"/>
                  </a:cubicBezTo>
                  <a:cubicBezTo>
                    <a:pt x="156972" y="30480"/>
                    <a:pt x="160655" y="35052"/>
                    <a:pt x="163957" y="39878"/>
                  </a:cubicBezTo>
                  <a:cubicBezTo>
                    <a:pt x="167259" y="44704"/>
                    <a:pt x="169926" y="49911"/>
                    <a:pt x="172212" y="55372"/>
                  </a:cubicBezTo>
                  <a:cubicBezTo>
                    <a:pt x="174498" y="60833"/>
                    <a:pt x="176149" y="66421"/>
                    <a:pt x="177292" y="72263"/>
                  </a:cubicBezTo>
                  <a:cubicBezTo>
                    <a:pt x="178435" y="78105"/>
                    <a:pt x="179070" y="83820"/>
                    <a:pt x="179070" y="89789"/>
                  </a:cubicBezTo>
                  <a:close/>
                </a:path>
              </a:pathLst>
            </a:custGeom>
            <a:solidFill>
              <a:srgbClr val="FFFFFF"/>
            </a:solidFill>
          </p:spPr>
        </p:sp>
        <p:sp>
          <p:nvSpPr>
            <p:cNvPr name="Freeform 20" id="20"/>
            <p:cNvSpPr/>
            <p:nvPr/>
          </p:nvSpPr>
          <p:spPr>
            <a:xfrm flipH="false" flipV="false" rot="0">
              <a:off x="1552448" y="1766316"/>
              <a:ext cx="211836" cy="212344"/>
            </a:xfrm>
            <a:custGeom>
              <a:avLst/>
              <a:gdLst/>
              <a:ahLst/>
              <a:cxnLst/>
              <a:rect r="r" b="b" t="t" l="l"/>
              <a:pathLst>
                <a:path h="212344" w="211836">
                  <a:moveTo>
                    <a:pt x="105918" y="212344"/>
                  </a:moveTo>
                  <a:cubicBezTo>
                    <a:pt x="47498" y="212344"/>
                    <a:pt x="0" y="164719"/>
                    <a:pt x="0" y="106172"/>
                  </a:cubicBezTo>
                  <a:cubicBezTo>
                    <a:pt x="0" y="47625"/>
                    <a:pt x="47498" y="0"/>
                    <a:pt x="105918" y="0"/>
                  </a:cubicBezTo>
                  <a:cubicBezTo>
                    <a:pt x="164338" y="0"/>
                    <a:pt x="211836" y="47625"/>
                    <a:pt x="211836" y="106172"/>
                  </a:cubicBezTo>
                  <a:cubicBezTo>
                    <a:pt x="211836" y="164719"/>
                    <a:pt x="164338" y="212344"/>
                    <a:pt x="105918" y="212344"/>
                  </a:cubicBezTo>
                  <a:close/>
                  <a:moveTo>
                    <a:pt x="105918" y="32766"/>
                  </a:moveTo>
                  <a:cubicBezTo>
                    <a:pt x="65532" y="32766"/>
                    <a:pt x="32893" y="65659"/>
                    <a:pt x="32893" y="106045"/>
                  </a:cubicBezTo>
                  <a:cubicBezTo>
                    <a:pt x="32893" y="146431"/>
                    <a:pt x="65659" y="179324"/>
                    <a:pt x="105918" y="179324"/>
                  </a:cubicBezTo>
                  <a:cubicBezTo>
                    <a:pt x="146177" y="179324"/>
                    <a:pt x="178943" y="146431"/>
                    <a:pt x="178943" y="106045"/>
                  </a:cubicBezTo>
                  <a:cubicBezTo>
                    <a:pt x="178943" y="65659"/>
                    <a:pt x="146177" y="32766"/>
                    <a:pt x="105918" y="32766"/>
                  </a:cubicBezTo>
                  <a:close/>
                </a:path>
              </a:pathLst>
            </a:custGeom>
            <a:solidFill>
              <a:srgbClr val="000000"/>
            </a:solidFill>
          </p:spPr>
        </p:sp>
        <p:sp>
          <p:nvSpPr>
            <p:cNvPr name="Freeform 21" id="21"/>
            <p:cNvSpPr/>
            <p:nvPr/>
          </p:nvSpPr>
          <p:spPr>
            <a:xfrm flipH="false" flipV="false" rot="0">
              <a:off x="1795780" y="1916303"/>
              <a:ext cx="83058" cy="83058"/>
            </a:xfrm>
            <a:custGeom>
              <a:avLst/>
              <a:gdLst/>
              <a:ahLst/>
              <a:cxnLst/>
              <a:rect r="r" b="b" t="t" l="l"/>
              <a:pathLst>
                <a:path h="83058" w="83058">
                  <a:moveTo>
                    <a:pt x="83058" y="41529"/>
                  </a:moveTo>
                  <a:cubicBezTo>
                    <a:pt x="83058" y="46990"/>
                    <a:pt x="82042" y="52324"/>
                    <a:pt x="79883" y="57404"/>
                  </a:cubicBezTo>
                  <a:cubicBezTo>
                    <a:pt x="77724" y="62484"/>
                    <a:pt x="74803" y="66929"/>
                    <a:pt x="70866" y="70866"/>
                  </a:cubicBezTo>
                  <a:cubicBezTo>
                    <a:pt x="66929" y="74803"/>
                    <a:pt x="62484" y="77724"/>
                    <a:pt x="57404" y="79883"/>
                  </a:cubicBezTo>
                  <a:cubicBezTo>
                    <a:pt x="52324" y="82042"/>
                    <a:pt x="46990" y="83058"/>
                    <a:pt x="41529" y="83058"/>
                  </a:cubicBezTo>
                  <a:cubicBezTo>
                    <a:pt x="36068" y="83058"/>
                    <a:pt x="30734" y="82042"/>
                    <a:pt x="25654" y="79883"/>
                  </a:cubicBezTo>
                  <a:cubicBezTo>
                    <a:pt x="20574" y="77724"/>
                    <a:pt x="16129" y="74803"/>
                    <a:pt x="12192" y="70866"/>
                  </a:cubicBezTo>
                  <a:cubicBezTo>
                    <a:pt x="8255" y="66929"/>
                    <a:pt x="5334" y="62484"/>
                    <a:pt x="3175" y="57404"/>
                  </a:cubicBezTo>
                  <a:cubicBezTo>
                    <a:pt x="1016" y="52324"/>
                    <a:pt x="0" y="46990"/>
                    <a:pt x="0" y="41529"/>
                  </a:cubicBezTo>
                  <a:cubicBezTo>
                    <a:pt x="0" y="36068"/>
                    <a:pt x="1016" y="30734"/>
                    <a:pt x="3175" y="25654"/>
                  </a:cubicBezTo>
                  <a:cubicBezTo>
                    <a:pt x="5334" y="20574"/>
                    <a:pt x="8255" y="16129"/>
                    <a:pt x="12192" y="12192"/>
                  </a:cubicBezTo>
                  <a:cubicBezTo>
                    <a:pt x="16129" y="8255"/>
                    <a:pt x="20574" y="5334"/>
                    <a:pt x="25654" y="3175"/>
                  </a:cubicBezTo>
                  <a:cubicBezTo>
                    <a:pt x="30734" y="1016"/>
                    <a:pt x="36068" y="0"/>
                    <a:pt x="41529" y="0"/>
                  </a:cubicBezTo>
                  <a:cubicBezTo>
                    <a:pt x="46990" y="0"/>
                    <a:pt x="52324" y="1016"/>
                    <a:pt x="57404" y="3175"/>
                  </a:cubicBezTo>
                  <a:cubicBezTo>
                    <a:pt x="62484" y="5334"/>
                    <a:pt x="66929" y="8255"/>
                    <a:pt x="70866" y="12192"/>
                  </a:cubicBezTo>
                  <a:cubicBezTo>
                    <a:pt x="74803" y="16129"/>
                    <a:pt x="77724" y="20574"/>
                    <a:pt x="79883" y="25654"/>
                  </a:cubicBezTo>
                  <a:cubicBezTo>
                    <a:pt x="82042" y="30734"/>
                    <a:pt x="83058" y="36068"/>
                    <a:pt x="83058" y="41529"/>
                  </a:cubicBezTo>
                  <a:close/>
                </a:path>
              </a:pathLst>
            </a:custGeom>
            <a:solidFill>
              <a:srgbClr val="FFFFFF"/>
            </a:solidFill>
          </p:spPr>
        </p:sp>
        <p:sp>
          <p:nvSpPr>
            <p:cNvPr name="Freeform 22" id="22"/>
            <p:cNvSpPr/>
            <p:nvPr/>
          </p:nvSpPr>
          <p:spPr>
            <a:xfrm flipH="false" flipV="false" rot="0">
              <a:off x="1779651" y="1899793"/>
              <a:ext cx="115570" cy="116078"/>
            </a:xfrm>
            <a:custGeom>
              <a:avLst/>
              <a:gdLst/>
              <a:ahLst/>
              <a:cxnLst/>
              <a:rect r="r" b="b" t="t" l="l"/>
              <a:pathLst>
                <a:path h="116078" w="115570">
                  <a:moveTo>
                    <a:pt x="57785" y="116078"/>
                  </a:moveTo>
                  <a:cubicBezTo>
                    <a:pt x="25908" y="116078"/>
                    <a:pt x="0" y="90043"/>
                    <a:pt x="0" y="58039"/>
                  </a:cubicBezTo>
                  <a:cubicBezTo>
                    <a:pt x="0" y="26035"/>
                    <a:pt x="25908" y="0"/>
                    <a:pt x="57785" y="0"/>
                  </a:cubicBezTo>
                  <a:cubicBezTo>
                    <a:pt x="89662" y="0"/>
                    <a:pt x="115570" y="26035"/>
                    <a:pt x="115570" y="58039"/>
                  </a:cubicBezTo>
                  <a:cubicBezTo>
                    <a:pt x="115570" y="90043"/>
                    <a:pt x="89535" y="116078"/>
                    <a:pt x="57785" y="116078"/>
                  </a:cubicBezTo>
                  <a:close/>
                  <a:moveTo>
                    <a:pt x="57785" y="33020"/>
                  </a:moveTo>
                  <a:cubicBezTo>
                    <a:pt x="44069" y="33020"/>
                    <a:pt x="32766" y="44323"/>
                    <a:pt x="32766" y="58166"/>
                  </a:cubicBezTo>
                  <a:cubicBezTo>
                    <a:pt x="32766" y="72009"/>
                    <a:pt x="43942" y="83312"/>
                    <a:pt x="57785" y="83312"/>
                  </a:cubicBezTo>
                  <a:cubicBezTo>
                    <a:pt x="71628" y="83312"/>
                    <a:pt x="82804" y="72009"/>
                    <a:pt x="82804" y="58166"/>
                  </a:cubicBezTo>
                  <a:cubicBezTo>
                    <a:pt x="82804" y="44323"/>
                    <a:pt x="71628" y="33020"/>
                    <a:pt x="57785" y="33020"/>
                  </a:cubicBezTo>
                  <a:close/>
                </a:path>
              </a:pathLst>
            </a:custGeom>
            <a:solidFill>
              <a:srgbClr val="000000"/>
            </a:solidFill>
          </p:spPr>
        </p:sp>
      </p:grpSp>
      <p:grpSp>
        <p:nvGrpSpPr>
          <p:cNvPr name="Group 23" id="23"/>
          <p:cNvGrpSpPr>
            <a:grpSpLocks noChangeAspect="true"/>
          </p:cNvGrpSpPr>
          <p:nvPr/>
        </p:nvGrpSpPr>
        <p:grpSpPr>
          <a:xfrm rot="0">
            <a:off x="7355357" y="331384"/>
            <a:ext cx="1807874" cy="1898428"/>
            <a:chOff x="0" y="0"/>
            <a:chExt cx="1807870" cy="1898421"/>
          </a:xfrm>
        </p:grpSpPr>
        <p:sp>
          <p:nvSpPr>
            <p:cNvPr name="Freeform 24" id="24"/>
            <p:cNvSpPr/>
            <p:nvPr/>
          </p:nvSpPr>
          <p:spPr>
            <a:xfrm flipH="false" flipV="false" rot="0">
              <a:off x="78613" y="78486"/>
              <a:ext cx="1650873" cy="1352804"/>
            </a:xfrm>
            <a:custGeom>
              <a:avLst/>
              <a:gdLst/>
              <a:ahLst/>
              <a:cxnLst/>
              <a:rect r="r" b="b" t="t" l="l"/>
              <a:pathLst>
                <a:path h="1352804" w="1650873">
                  <a:moveTo>
                    <a:pt x="40386" y="979551"/>
                  </a:moveTo>
                  <a:cubicBezTo>
                    <a:pt x="40386" y="1073277"/>
                    <a:pt x="116205" y="1149223"/>
                    <a:pt x="209550" y="1149223"/>
                  </a:cubicBezTo>
                  <a:cubicBezTo>
                    <a:pt x="217551" y="1149223"/>
                    <a:pt x="225425" y="1148715"/>
                    <a:pt x="233045" y="1147572"/>
                  </a:cubicBezTo>
                  <a:cubicBezTo>
                    <a:pt x="274320" y="1267079"/>
                    <a:pt x="387604" y="1352804"/>
                    <a:pt x="520827" y="1352804"/>
                  </a:cubicBezTo>
                  <a:cubicBezTo>
                    <a:pt x="598932" y="1352804"/>
                    <a:pt x="670306" y="1323213"/>
                    <a:pt x="724281" y="1274699"/>
                  </a:cubicBezTo>
                  <a:cubicBezTo>
                    <a:pt x="747268" y="1287145"/>
                    <a:pt x="773430" y="1294003"/>
                    <a:pt x="801370" y="1294003"/>
                  </a:cubicBezTo>
                  <a:cubicBezTo>
                    <a:pt x="851281" y="1294003"/>
                    <a:pt x="895985" y="1271651"/>
                    <a:pt x="926084" y="1236218"/>
                  </a:cubicBezTo>
                  <a:cubicBezTo>
                    <a:pt x="971931" y="1272413"/>
                    <a:pt x="1029716" y="1294003"/>
                    <a:pt x="1092708" y="1294003"/>
                  </a:cubicBezTo>
                  <a:cubicBezTo>
                    <a:pt x="1152271" y="1294003"/>
                    <a:pt x="1207389" y="1274572"/>
                    <a:pt x="1252093" y="1241679"/>
                  </a:cubicBezTo>
                  <a:cubicBezTo>
                    <a:pt x="1287780" y="1289939"/>
                    <a:pt x="1345057" y="1321181"/>
                    <a:pt x="1409573" y="1321181"/>
                  </a:cubicBezTo>
                  <a:cubicBezTo>
                    <a:pt x="1517904" y="1321181"/>
                    <a:pt x="1605788" y="1233043"/>
                    <a:pt x="1605788" y="1124331"/>
                  </a:cubicBezTo>
                  <a:cubicBezTo>
                    <a:pt x="1605788" y="1063371"/>
                    <a:pt x="1578229" y="1008888"/>
                    <a:pt x="1534795" y="972820"/>
                  </a:cubicBezTo>
                  <a:cubicBezTo>
                    <a:pt x="1606042" y="909701"/>
                    <a:pt x="1650873" y="817499"/>
                    <a:pt x="1650873" y="714883"/>
                  </a:cubicBezTo>
                  <a:cubicBezTo>
                    <a:pt x="1650873" y="570992"/>
                    <a:pt x="1562608" y="447675"/>
                    <a:pt x="1437513" y="396494"/>
                  </a:cubicBezTo>
                  <a:cubicBezTo>
                    <a:pt x="1449959" y="363982"/>
                    <a:pt x="1456817" y="328676"/>
                    <a:pt x="1456817" y="291846"/>
                  </a:cubicBezTo>
                  <a:cubicBezTo>
                    <a:pt x="1456817" y="130683"/>
                    <a:pt x="1326515" y="0"/>
                    <a:pt x="1165860" y="0"/>
                  </a:cubicBezTo>
                  <a:cubicBezTo>
                    <a:pt x="1070229" y="0"/>
                    <a:pt x="985266" y="46228"/>
                    <a:pt x="932307" y="117856"/>
                  </a:cubicBezTo>
                  <a:cubicBezTo>
                    <a:pt x="917321" y="111887"/>
                    <a:pt x="901065" y="108585"/>
                    <a:pt x="884047" y="108585"/>
                  </a:cubicBezTo>
                  <a:cubicBezTo>
                    <a:pt x="852424" y="108585"/>
                    <a:pt x="823468" y="119888"/>
                    <a:pt x="800862" y="138557"/>
                  </a:cubicBezTo>
                  <a:cubicBezTo>
                    <a:pt x="768731" y="57404"/>
                    <a:pt x="689864" y="127"/>
                    <a:pt x="597535" y="127"/>
                  </a:cubicBezTo>
                  <a:cubicBezTo>
                    <a:pt x="478663" y="127"/>
                    <a:pt x="382016" y="95250"/>
                    <a:pt x="378968" y="213741"/>
                  </a:cubicBezTo>
                  <a:cubicBezTo>
                    <a:pt x="295656" y="236982"/>
                    <a:pt x="228346" y="299212"/>
                    <a:pt x="197993" y="379603"/>
                  </a:cubicBezTo>
                  <a:cubicBezTo>
                    <a:pt x="182626" y="374142"/>
                    <a:pt x="166116" y="371221"/>
                    <a:pt x="148844" y="371221"/>
                  </a:cubicBezTo>
                  <a:cubicBezTo>
                    <a:pt x="66548" y="371221"/>
                    <a:pt x="0" y="438023"/>
                    <a:pt x="0" y="520573"/>
                  </a:cubicBezTo>
                  <a:cubicBezTo>
                    <a:pt x="0" y="575564"/>
                    <a:pt x="29591" y="623570"/>
                    <a:pt x="73660" y="649478"/>
                  </a:cubicBezTo>
                  <a:cubicBezTo>
                    <a:pt x="66802" y="669290"/>
                    <a:pt x="63119" y="690626"/>
                    <a:pt x="63119" y="712851"/>
                  </a:cubicBezTo>
                  <a:cubicBezTo>
                    <a:pt x="63119" y="762254"/>
                    <a:pt x="81407" y="807339"/>
                    <a:pt x="111633" y="841756"/>
                  </a:cubicBezTo>
                  <a:cubicBezTo>
                    <a:pt x="68580" y="872490"/>
                    <a:pt x="40640" y="922909"/>
                    <a:pt x="40640" y="979932"/>
                  </a:cubicBezTo>
                  <a:close/>
                </a:path>
              </a:pathLst>
            </a:custGeom>
            <a:solidFill>
              <a:srgbClr val="FFFFFF"/>
            </a:solidFill>
          </p:spPr>
        </p:sp>
        <p:sp>
          <p:nvSpPr>
            <p:cNvPr name="Freeform 25" id="25"/>
            <p:cNvSpPr/>
            <p:nvPr/>
          </p:nvSpPr>
          <p:spPr>
            <a:xfrm flipH="false" flipV="false" rot="0">
              <a:off x="63500" y="63500"/>
              <a:ext cx="1680845" cy="1382903"/>
            </a:xfrm>
            <a:custGeom>
              <a:avLst/>
              <a:gdLst/>
              <a:ahLst/>
              <a:cxnLst/>
              <a:rect r="r" b="b" t="t" l="l"/>
              <a:pathLst>
                <a:path h="1382903" w="1680845">
                  <a:moveTo>
                    <a:pt x="535940" y="1382776"/>
                  </a:moveTo>
                  <a:cubicBezTo>
                    <a:pt x="403860" y="1382776"/>
                    <a:pt x="285750" y="1301242"/>
                    <a:pt x="238252" y="1178687"/>
                  </a:cubicBezTo>
                  <a:cubicBezTo>
                    <a:pt x="233807" y="1178941"/>
                    <a:pt x="229362" y="1179195"/>
                    <a:pt x="224663" y="1179195"/>
                  </a:cubicBezTo>
                  <a:cubicBezTo>
                    <a:pt x="123190" y="1179195"/>
                    <a:pt x="40640" y="1096391"/>
                    <a:pt x="40640" y="994537"/>
                  </a:cubicBezTo>
                  <a:cubicBezTo>
                    <a:pt x="40640" y="940308"/>
                    <a:pt x="64643" y="888873"/>
                    <a:pt x="105410" y="854075"/>
                  </a:cubicBezTo>
                  <a:cubicBezTo>
                    <a:pt x="78105" y="817753"/>
                    <a:pt x="63246" y="773430"/>
                    <a:pt x="63246" y="727583"/>
                  </a:cubicBezTo>
                  <a:cubicBezTo>
                    <a:pt x="63246" y="708152"/>
                    <a:pt x="65913" y="689102"/>
                    <a:pt x="71120" y="670560"/>
                  </a:cubicBezTo>
                  <a:cubicBezTo>
                    <a:pt x="26924" y="640080"/>
                    <a:pt x="0" y="589407"/>
                    <a:pt x="0" y="535305"/>
                  </a:cubicBezTo>
                  <a:cubicBezTo>
                    <a:pt x="0" y="444754"/>
                    <a:pt x="73406" y="371094"/>
                    <a:pt x="163703" y="371094"/>
                  </a:cubicBezTo>
                  <a:cubicBezTo>
                    <a:pt x="177546" y="371094"/>
                    <a:pt x="191135" y="372872"/>
                    <a:pt x="204216" y="376174"/>
                  </a:cubicBezTo>
                  <a:cubicBezTo>
                    <a:pt x="237109" y="300736"/>
                    <a:pt x="301371" y="242443"/>
                    <a:pt x="379476" y="217297"/>
                  </a:cubicBezTo>
                  <a:cubicBezTo>
                    <a:pt x="388239" y="94615"/>
                    <a:pt x="488569" y="0"/>
                    <a:pt x="612648" y="0"/>
                  </a:cubicBezTo>
                  <a:cubicBezTo>
                    <a:pt x="702691" y="0"/>
                    <a:pt x="783082" y="50673"/>
                    <a:pt x="822198" y="130683"/>
                  </a:cubicBezTo>
                  <a:cubicBezTo>
                    <a:pt x="845185" y="116332"/>
                    <a:pt x="871855" y="108585"/>
                    <a:pt x="899160" y="108585"/>
                  </a:cubicBezTo>
                  <a:cubicBezTo>
                    <a:pt x="913892" y="108585"/>
                    <a:pt x="928370" y="110744"/>
                    <a:pt x="942213" y="115062"/>
                  </a:cubicBezTo>
                  <a:cubicBezTo>
                    <a:pt x="999998" y="42799"/>
                    <a:pt x="1088390" y="0"/>
                    <a:pt x="1180973" y="0"/>
                  </a:cubicBezTo>
                  <a:cubicBezTo>
                    <a:pt x="1349629" y="0"/>
                    <a:pt x="1486789" y="137541"/>
                    <a:pt x="1486789" y="306832"/>
                  </a:cubicBezTo>
                  <a:cubicBezTo>
                    <a:pt x="1486789" y="339852"/>
                    <a:pt x="1481582" y="372364"/>
                    <a:pt x="1471295" y="403352"/>
                  </a:cubicBezTo>
                  <a:cubicBezTo>
                    <a:pt x="1599057" y="461645"/>
                    <a:pt x="1680845" y="588264"/>
                    <a:pt x="1680845" y="729869"/>
                  </a:cubicBezTo>
                  <a:cubicBezTo>
                    <a:pt x="1680845" y="827151"/>
                    <a:pt x="1641348" y="920115"/>
                    <a:pt x="1572006" y="987679"/>
                  </a:cubicBezTo>
                  <a:cubicBezTo>
                    <a:pt x="1612773" y="1027430"/>
                    <a:pt x="1635760" y="1081786"/>
                    <a:pt x="1635760" y="1139317"/>
                  </a:cubicBezTo>
                  <a:cubicBezTo>
                    <a:pt x="1635760" y="1256030"/>
                    <a:pt x="1541018" y="1351153"/>
                    <a:pt x="1424686" y="1351153"/>
                  </a:cubicBezTo>
                  <a:cubicBezTo>
                    <a:pt x="1363091" y="1351153"/>
                    <a:pt x="1304163" y="1323721"/>
                    <a:pt x="1264285" y="1276985"/>
                  </a:cubicBezTo>
                  <a:cubicBezTo>
                    <a:pt x="1217803" y="1307846"/>
                    <a:pt x="1164082" y="1323975"/>
                    <a:pt x="1107821" y="1323975"/>
                  </a:cubicBezTo>
                  <a:cubicBezTo>
                    <a:pt x="1048004" y="1323975"/>
                    <a:pt x="991362" y="1305814"/>
                    <a:pt x="943102" y="1271270"/>
                  </a:cubicBezTo>
                  <a:cubicBezTo>
                    <a:pt x="909701" y="1304925"/>
                    <a:pt x="864235" y="1323975"/>
                    <a:pt x="816610" y="1323975"/>
                  </a:cubicBezTo>
                  <a:cubicBezTo>
                    <a:pt x="790575" y="1323975"/>
                    <a:pt x="764921" y="1318260"/>
                    <a:pt x="741680" y="1307592"/>
                  </a:cubicBezTo>
                  <a:cubicBezTo>
                    <a:pt x="684149" y="1356233"/>
                    <a:pt x="611505" y="1382903"/>
                    <a:pt x="536067" y="1382903"/>
                  </a:cubicBezTo>
                  <a:close/>
                  <a:moveTo>
                    <a:pt x="248158" y="1147699"/>
                  </a:moveTo>
                  <a:cubicBezTo>
                    <a:pt x="254381" y="1147699"/>
                    <a:pt x="260096" y="1151636"/>
                    <a:pt x="262255" y="1157732"/>
                  </a:cubicBezTo>
                  <a:cubicBezTo>
                    <a:pt x="302641" y="1274445"/>
                    <a:pt x="412623" y="1352931"/>
                    <a:pt x="535940" y="1352931"/>
                  </a:cubicBezTo>
                  <a:cubicBezTo>
                    <a:pt x="607441" y="1352931"/>
                    <a:pt x="676148" y="1326515"/>
                    <a:pt x="729361" y="1278509"/>
                  </a:cubicBezTo>
                  <a:cubicBezTo>
                    <a:pt x="734060" y="1274318"/>
                    <a:pt x="740791" y="1273556"/>
                    <a:pt x="746379" y="1276477"/>
                  </a:cubicBezTo>
                  <a:cubicBezTo>
                    <a:pt x="767588" y="1288034"/>
                    <a:pt x="791845" y="1294003"/>
                    <a:pt x="816483" y="1294003"/>
                  </a:cubicBezTo>
                  <a:cubicBezTo>
                    <a:pt x="860171" y="1294003"/>
                    <a:pt x="901446" y="1274826"/>
                    <a:pt x="929894" y="1241425"/>
                  </a:cubicBezTo>
                  <a:cubicBezTo>
                    <a:pt x="935101" y="1235329"/>
                    <a:pt x="944245" y="1234440"/>
                    <a:pt x="950468" y="1239393"/>
                  </a:cubicBezTo>
                  <a:cubicBezTo>
                    <a:pt x="995680" y="1275080"/>
                    <a:pt x="1050163" y="1294003"/>
                    <a:pt x="1107821" y="1294003"/>
                  </a:cubicBezTo>
                  <a:cubicBezTo>
                    <a:pt x="1162431" y="1294003"/>
                    <a:pt x="1214501" y="1276858"/>
                    <a:pt x="1258443" y="1244600"/>
                  </a:cubicBezTo>
                  <a:cubicBezTo>
                    <a:pt x="1265047" y="1239647"/>
                    <a:pt x="1274318" y="1241171"/>
                    <a:pt x="1279271" y="1247775"/>
                  </a:cubicBezTo>
                  <a:cubicBezTo>
                    <a:pt x="1313815" y="1294384"/>
                    <a:pt x="1366901" y="1321181"/>
                    <a:pt x="1424813" y="1321181"/>
                  </a:cubicBezTo>
                  <a:cubicBezTo>
                    <a:pt x="1524762" y="1321181"/>
                    <a:pt x="1606169" y="1239520"/>
                    <a:pt x="1606169" y="1139190"/>
                  </a:cubicBezTo>
                  <a:cubicBezTo>
                    <a:pt x="1606169" y="1084961"/>
                    <a:pt x="1582293" y="1033907"/>
                    <a:pt x="1540637" y="999236"/>
                  </a:cubicBezTo>
                  <a:cubicBezTo>
                    <a:pt x="1537335" y="996442"/>
                    <a:pt x="1535303" y="992378"/>
                    <a:pt x="1535303" y="987933"/>
                  </a:cubicBezTo>
                  <a:cubicBezTo>
                    <a:pt x="1535303" y="983488"/>
                    <a:pt x="1537081" y="979424"/>
                    <a:pt x="1540383" y="976503"/>
                  </a:cubicBezTo>
                  <a:cubicBezTo>
                    <a:pt x="1610995" y="913892"/>
                    <a:pt x="1651381" y="824103"/>
                    <a:pt x="1651381" y="729742"/>
                  </a:cubicBezTo>
                  <a:cubicBezTo>
                    <a:pt x="1651381" y="595376"/>
                    <a:pt x="1571244" y="475869"/>
                    <a:pt x="1447292" y="425196"/>
                  </a:cubicBezTo>
                  <a:cubicBezTo>
                    <a:pt x="1439799" y="422148"/>
                    <a:pt x="1436116" y="413639"/>
                    <a:pt x="1439037" y="406019"/>
                  </a:cubicBezTo>
                  <a:cubicBezTo>
                    <a:pt x="1451229" y="374269"/>
                    <a:pt x="1457325" y="340868"/>
                    <a:pt x="1457325" y="306705"/>
                  </a:cubicBezTo>
                  <a:cubicBezTo>
                    <a:pt x="1457325" y="154051"/>
                    <a:pt x="1333500" y="29845"/>
                    <a:pt x="1181227" y="29845"/>
                  </a:cubicBezTo>
                  <a:cubicBezTo>
                    <a:pt x="1094232" y="29845"/>
                    <a:pt x="1011428" y="71628"/>
                    <a:pt x="959612" y="141605"/>
                  </a:cubicBezTo>
                  <a:cubicBezTo>
                    <a:pt x="955548" y="147066"/>
                    <a:pt x="948436" y="149098"/>
                    <a:pt x="942086" y="146558"/>
                  </a:cubicBezTo>
                  <a:cubicBezTo>
                    <a:pt x="928497" y="141097"/>
                    <a:pt x="914019" y="138303"/>
                    <a:pt x="899287" y="138303"/>
                  </a:cubicBezTo>
                  <a:cubicBezTo>
                    <a:pt x="872490" y="138303"/>
                    <a:pt x="846328" y="147701"/>
                    <a:pt x="825627" y="164846"/>
                  </a:cubicBezTo>
                  <a:cubicBezTo>
                    <a:pt x="821944" y="167894"/>
                    <a:pt x="817118" y="168910"/>
                    <a:pt x="812419" y="167767"/>
                  </a:cubicBezTo>
                  <a:cubicBezTo>
                    <a:pt x="807720" y="166624"/>
                    <a:pt x="804037" y="163195"/>
                    <a:pt x="802259" y="158750"/>
                  </a:cubicBezTo>
                  <a:cubicBezTo>
                    <a:pt x="771271" y="80391"/>
                    <a:pt x="696849" y="29718"/>
                    <a:pt x="612775" y="29718"/>
                  </a:cubicBezTo>
                  <a:cubicBezTo>
                    <a:pt x="501396" y="29718"/>
                    <a:pt x="411988" y="117094"/>
                    <a:pt x="409067" y="228727"/>
                  </a:cubicBezTo>
                  <a:cubicBezTo>
                    <a:pt x="408940" y="235331"/>
                    <a:pt x="404495" y="240919"/>
                    <a:pt x="398145" y="242824"/>
                  </a:cubicBezTo>
                  <a:cubicBezTo>
                    <a:pt x="319913" y="264668"/>
                    <a:pt x="256032" y="323342"/>
                    <a:pt x="227076" y="399542"/>
                  </a:cubicBezTo>
                  <a:cubicBezTo>
                    <a:pt x="224155" y="407162"/>
                    <a:pt x="215773" y="411099"/>
                    <a:pt x="208280" y="408305"/>
                  </a:cubicBezTo>
                  <a:cubicBezTo>
                    <a:pt x="194183" y="403352"/>
                    <a:pt x="179324" y="400812"/>
                    <a:pt x="163957" y="400812"/>
                  </a:cubicBezTo>
                  <a:cubicBezTo>
                    <a:pt x="90043" y="400812"/>
                    <a:pt x="29972" y="461010"/>
                    <a:pt x="29972" y="535178"/>
                  </a:cubicBezTo>
                  <a:cubicBezTo>
                    <a:pt x="29972" y="582676"/>
                    <a:pt x="55372" y="627126"/>
                    <a:pt x="96266" y="651129"/>
                  </a:cubicBezTo>
                  <a:cubicBezTo>
                    <a:pt x="102362" y="654685"/>
                    <a:pt x="105156" y="662178"/>
                    <a:pt x="102870" y="668909"/>
                  </a:cubicBezTo>
                  <a:cubicBezTo>
                    <a:pt x="96393" y="687705"/>
                    <a:pt x="93091" y="707390"/>
                    <a:pt x="93091" y="727456"/>
                  </a:cubicBezTo>
                  <a:cubicBezTo>
                    <a:pt x="93091" y="771271"/>
                    <a:pt x="108966" y="813562"/>
                    <a:pt x="137795" y="846455"/>
                  </a:cubicBezTo>
                  <a:cubicBezTo>
                    <a:pt x="140589" y="849630"/>
                    <a:pt x="141859" y="853821"/>
                    <a:pt x="141351" y="858012"/>
                  </a:cubicBezTo>
                  <a:cubicBezTo>
                    <a:pt x="140843" y="862203"/>
                    <a:pt x="138557" y="866013"/>
                    <a:pt x="135128" y="868426"/>
                  </a:cubicBezTo>
                  <a:cubicBezTo>
                    <a:pt x="94615" y="897382"/>
                    <a:pt x="70358" y="944372"/>
                    <a:pt x="70358" y="994410"/>
                  </a:cubicBezTo>
                  <a:cubicBezTo>
                    <a:pt x="70358" y="1079754"/>
                    <a:pt x="139573" y="1149223"/>
                    <a:pt x="224663" y="1149223"/>
                  </a:cubicBezTo>
                  <a:cubicBezTo>
                    <a:pt x="232156" y="1149223"/>
                    <a:pt x="239268" y="1148715"/>
                    <a:pt x="245999" y="1147699"/>
                  </a:cubicBezTo>
                  <a:cubicBezTo>
                    <a:pt x="246761" y="1147572"/>
                    <a:pt x="247523" y="1147572"/>
                    <a:pt x="248285" y="1147572"/>
                  </a:cubicBezTo>
                  <a:close/>
                </a:path>
              </a:pathLst>
            </a:custGeom>
            <a:solidFill>
              <a:srgbClr val="000000"/>
            </a:solidFill>
          </p:spPr>
        </p:sp>
        <p:sp>
          <p:nvSpPr>
            <p:cNvPr name="Freeform 26" id="26"/>
            <p:cNvSpPr/>
            <p:nvPr/>
          </p:nvSpPr>
          <p:spPr>
            <a:xfrm flipH="false" flipV="false" rot="0">
              <a:off x="1180084" y="1403096"/>
              <a:ext cx="249936" cy="250952"/>
            </a:xfrm>
            <a:custGeom>
              <a:avLst/>
              <a:gdLst/>
              <a:ahLst/>
              <a:cxnLst/>
              <a:rect r="r" b="b" t="t" l="l"/>
              <a:pathLst>
                <a:path h="250952" w="249936">
                  <a:moveTo>
                    <a:pt x="249936" y="125476"/>
                  </a:moveTo>
                  <a:cubicBezTo>
                    <a:pt x="249936" y="133731"/>
                    <a:pt x="249174" y="141859"/>
                    <a:pt x="247523" y="149987"/>
                  </a:cubicBezTo>
                  <a:cubicBezTo>
                    <a:pt x="245872" y="158115"/>
                    <a:pt x="243586" y="165862"/>
                    <a:pt x="240411" y="173482"/>
                  </a:cubicBezTo>
                  <a:cubicBezTo>
                    <a:pt x="237236" y="181102"/>
                    <a:pt x="233426" y="188341"/>
                    <a:pt x="228854" y="195199"/>
                  </a:cubicBezTo>
                  <a:cubicBezTo>
                    <a:pt x="224282" y="202057"/>
                    <a:pt x="219075" y="208407"/>
                    <a:pt x="213360" y="214249"/>
                  </a:cubicBezTo>
                  <a:cubicBezTo>
                    <a:pt x="207645" y="220091"/>
                    <a:pt x="201295" y="225298"/>
                    <a:pt x="194437" y="229870"/>
                  </a:cubicBezTo>
                  <a:cubicBezTo>
                    <a:pt x="187579" y="234442"/>
                    <a:pt x="180467" y="238252"/>
                    <a:pt x="172847" y="241427"/>
                  </a:cubicBezTo>
                  <a:cubicBezTo>
                    <a:pt x="165227" y="244602"/>
                    <a:pt x="157480" y="247015"/>
                    <a:pt x="149352" y="248539"/>
                  </a:cubicBezTo>
                  <a:cubicBezTo>
                    <a:pt x="141224" y="250063"/>
                    <a:pt x="133223" y="250952"/>
                    <a:pt x="124968" y="250952"/>
                  </a:cubicBezTo>
                  <a:cubicBezTo>
                    <a:pt x="116713" y="250952"/>
                    <a:pt x="108585" y="250190"/>
                    <a:pt x="100584" y="248539"/>
                  </a:cubicBezTo>
                  <a:cubicBezTo>
                    <a:pt x="92583" y="246888"/>
                    <a:pt x="84709" y="244602"/>
                    <a:pt x="77089" y="241427"/>
                  </a:cubicBezTo>
                  <a:cubicBezTo>
                    <a:pt x="69469" y="238252"/>
                    <a:pt x="62357" y="234442"/>
                    <a:pt x="55499" y="229870"/>
                  </a:cubicBezTo>
                  <a:cubicBezTo>
                    <a:pt x="48641" y="225298"/>
                    <a:pt x="42418" y="220091"/>
                    <a:pt x="36576" y="214249"/>
                  </a:cubicBezTo>
                  <a:cubicBezTo>
                    <a:pt x="30734" y="208407"/>
                    <a:pt x="25654" y="202057"/>
                    <a:pt x="21082" y="195199"/>
                  </a:cubicBezTo>
                  <a:cubicBezTo>
                    <a:pt x="16510" y="188341"/>
                    <a:pt x="12700" y="181102"/>
                    <a:pt x="9525" y="173482"/>
                  </a:cubicBezTo>
                  <a:cubicBezTo>
                    <a:pt x="6350" y="165862"/>
                    <a:pt x="4064" y="157988"/>
                    <a:pt x="2413" y="149987"/>
                  </a:cubicBezTo>
                  <a:cubicBezTo>
                    <a:pt x="762" y="141986"/>
                    <a:pt x="0" y="133731"/>
                    <a:pt x="0" y="125476"/>
                  </a:cubicBezTo>
                  <a:cubicBezTo>
                    <a:pt x="0" y="117221"/>
                    <a:pt x="762" y="109093"/>
                    <a:pt x="2413" y="100965"/>
                  </a:cubicBezTo>
                  <a:cubicBezTo>
                    <a:pt x="4064" y="92837"/>
                    <a:pt x="6350" y="85090"/>
                    <a:pt x="9525" y="77470"/>
                  </a:cubicBezTo>
                  <a:cubicBezTo>
                    <a:pt x="12700" y="69850"/>
                    <a:pt x="16510" y="62611"/>
                    <a:pt x="21082" y="55753"/>
                  </a:cubicBezTo>
                  <a:cubicBezTo>
                    <a:pt x="25654" y="48895"/>
                    <a:pt x="30861" y="42545"/>
                    <a:pt x="36576" y="36703"/>
                  </a:cubicBezTo>
                  <a:cubicBezTo>
                    <a:pt x="42291" y="30861"/>
                    <a:pt x="48641" y="25654"/>
                    <a:pt x="55499" y="21082"/>
                  </a:cubicBezTo>
                  <a:cubicBezTo>
                    <a:pt x="62357" y="16510"/>
                    <a:pt x="69469" y="12700"/>
                    <a:pt x="77089" y="9525"/>
                  </a:cubicBezTo>
                  <a:cubicBezTo>
                    <a:pt x="84709" y="6350"/>
                    <a:pt x="92456" y="3937"/>
                    <a:pt x="100584" y="2413"/>
                  </a:cubicBezTo>
                  <a:cubicBezTo>
                    <a:pt x="108712" y="889"/>
                    <a:pt x="116713" y="0"/>
                    <a:pt x="124968" y="0"/>
                  </a:cubicBezTo>
                  <a:cubicBezTo>
                    <a:pt x="133223" y="0"/>
                    <a:pt x="141351" y="762"/>
                    <a:pt x="149352" y="2413"/>
                  </a:cubicBezTo>
                  <a:cubicBezTo>
                    <a:pt x="157353" y="4064"/>
                    <a:pt x="165227" y="6350"/>
                    <a:pt x="172847" y="9525"/>
                  </a:cubicBezTo>
                  <a:cubicBezTo>
                    <a:pt x="180467" y="12700"/>
                    <a:pt x="187579" y="16510"/>
                    <a:pt x="194437" y="21082"/>
                  </a:cubicBezTo>
                  <a:cubicBezTo>
                    <a:pt x="201295" y="25654"/>
                    <a:pt x="207518" y="30861"/>
                    <a:pt x="213360" y="36703"/>
                  </a:cubicBezTo>
                  <a:cubicBezTo>
                    <a:pt x="219202" y="42545"/>
                    <a:pt x="224282" y="48895"/>
                    <a:pt x="228854" y="55753"/>
                  </a:cubicBezTo>
                  <a:cubicBezTo>
                    <a:pt x="233426" y="62611"/>
                    <a:pt x="237236" y="69850"/>
                    <a:pt x="240411" y="77470"/>
                  </a:cubicBezTo>
                  <a:cubicBezTo>
                    <a:pt x="243586" y="85090"/>
                    <a:pt x="245872" y="92964"/>
                    <a:pt x="247523" y="100965"/>
                  </a:cubicBezTo>
                  <a:cubicBezTo>
                    <a:pt x="249174" y="108966"/>
                    <a:pt x="249936" y="117221"/>
                    <a:pt x="249936" y="125476"/>
                  </a:cubicBezTo>
                  <a:close/>
                </a:path>
              </a:pathLst>
            </a:custGeom>
            <a:solidFill>
              <a:srgbClr val="FFFFFF"/>
            </a:solidFill>
          </p:spPr>
        </p:sp>
        <p:sp>
          <p:nvSpPr>
            <p:cNvPr name="Freeform 27" id="27"/>
            <p:cNvSpPr/>
            <p:nvPr/>
          </p:nvSpPr>
          <p:spPr>
            <a:xfrm flipH="false" flipV="false" rot="0">
              <a:off x="1165225" y="1388237"/>
              <a:ext cx="279654" cy="280670"/>
            </a:xfrm>
            <a:custGeom>
              <a:avLst/>
              <a:gdLst/>
              <a:ahLst/>
              <a:cxnLst/>
              <a:rect r="r" b="b" t="t" l="l"/>
              <a:pathLst>
                <a:path h="280670" w="279654">
                  <a:moveTo>
                    <a:pt x="139827" y="280670"/>
                  </a:moveTo>
                  <a:cubicBezTo>
                    <a:pt x="62738" y="280670"/>
                    <a:pt x="0" y="217678"/>
                    <a:pt x="0" y="140335"/>
                  </a:cubicBezTo>
                  <a:cubicBezTo>
                    <a:pt x="0" y="62992"/>
                    <a:pt x="62738" y="0"/>
                    <a:pt x="139827" y="0"/>
                  </a:cubicBezTo>
                  <a:cubicBezTo>
                    <a:pt x="216916" y="0"/>
                    <a:pt x="279654" y="62992"/>
                    <a:pt x="279654" y="140335"/>
                  </a:cubicBezTo>
                  <a:cubicBezTo>
                    <a:pt x="279654" y="217678"/>
                    <a:pt x="216916" y="280670"/>
                    <a:pt x="139827" y="280670"/>
                  </a:cubicBezTo>
                  <a:close/>
                  <a:moveTo>
                    <a:pt x="139827" y="29972"/>
                  </a:moveTo>
                  <a:cubicBezTo>
                    <a:pt x="79121" y="29972"/>
                    <a:pt x="29718" y="79502"/>
                    <a:pt x="29718" y="140335"/>
                  </a:cubicBezTo>
                  <a:cubicBezTo>
                    <a:pt x="29718" y="201168"/>
                    <a:pt x="79121" y="250698"/>
                    <a:pt x="139827" y="250698"/>
                  </a:cubicBezTo>
                  <a:cubicBezTo>
                    <a:pt x="200533" y="250698"/>
                    <a:pt x="249936" y="201168"/>
                    <a:pt x="249936" y="140335"/>
                  </a:cubicBezTo>
                  <a:cubicBezTo>
                    <a:pt x="249936" y="79502"/>
                    <a:pt x="200533" y="29972"/>
                    <a:pt x="139827" y="29972"/>
                  </a:cubicBezTo>
                  <a:close/>
                </a:path>
              </a:pathLst>
            </a:custGeom>
            <a:solidFill>
              <a:srgbClr val="000000"/>
            </a:solidFill>
          </p:spPr>
        </p:sp>
        <p:sp>
          <p:nvSpPr>
            <p:cNvPr name="Freeform 28" id="28"/>
            <p:cNvSpPr/>
            <p:nvPr/>
          </p:nvSpPr>
          <p:spPr>
            <a:xfrm flipH="false" flipV="false" rot="0">
              <a:off x="1429893" y="1623441"/>
              <a:ext cx="162560" cy="162560"/>
            </a:xfrm>
            <a:custGeom>
              <a:avLst/>
              <a:gdLst/>
              <a:ahLst/>
              <a:cxnLst/>
              <a:rect r="r" b="b" t="t" l="l"/>
              <a:pathLst>
                <a:path h="162560" w="162560">
                  <a:moveTo>
                    <a:pt x="162560" y="81280"/>
                  </a:moveTo>
                  <a:cubicBezTo>
                    <a:pt x="162560" y="86614"/>
                    <a:pt x="162052" y="91948"/>
                    <a:pt x="161036" y="97155"/>
                  </a:cubicBezTo>
                  <a:cubicBezTo>
                    <a:pt x="160020" y="102362"/>
                    <a:pt x="158496" y="107442"/>
                    <a:pt x="156464" y="112395"/>
                  </a:cubicBezTo>
                  <a:cubicBezTo>
                    <a:pt x="154432" y="117348"/>
                    <a:pt x="151892" y="122047"/>
                    <a:pt x="148971" y="126492"/>
                  </a:cubicBezTo>
                  <a:cubicBezTo>
                    <a:pt x="146050" y="130937"/>
                    <a:pt x="142621" y="135001"/>
                    <a:pt x="138811" y="138811"/>
                  </a:cubicBezTo>
                  <a:cubicBezTo>
                    <a:pt x="135001" y="142621"/>
                    <a:pt x="130937" y="145923"/>
                    <a:pt x="126492" y="148971"/>
                  </a:cubicBezTo>
                  <a:cubicBezTo>
                    <a:pt x="122047" y="152019"/>
                    <a:pt x="117348" y="154432"/>
                    <a:pt x="112395" y="156464"/>
                  </a:cubicBezTo>
                  <a:cubicBezTo>
                    <a:pt x="107442" y="158496"/>
                    <a:pt x="102362" y="160020"/>
                    <a:pt x="97155" y="161036"/>
                  </a:cubicBezTo>
                  <a:cubicBezTo>
                    <a:pt x="91948" y="162052"/>
                    <a:pt x="86614" y="162560"/>
                    <a:pt x="81280" y="162560"/>
                  </a:cubicBezTo>
                  <a:cubicBezTo>
                    <a:pt x="75946" y="162560"/>
                    <a:pt x="70612" y="162052"/>
                    <a:pt x="65405" y="161036"/>
                  </a:cubicBezTo>
                  <a:cubicBezTo>
                    <a:pt x="60198" y="160020"/>
                    <a:pt x="55118" y="158496"/>
                    <a:pt x="50165" y="156464"/>
                  </a:cubicBezTo>
                  <a:cubicBezTo>
                    <a:pt x="45212" y="154432"/>
                    <a:pt x="40513" y="151892"/>
                    <a:pt x="36068" y="148971"/>
                  </a:cubicBezTo>
                  <a:cubicBezTo>
                    <a:pt x="31623" y="146050"/>
                    <a:pt x="27559" y="142621"/>
                    <a:pt x="23749" y="138811"/>
                  </a:cubicBezTo>
                  <a:cubicBezTo>
                    <a:pt x="19939" y="135001"/>
                    <a:pt x="16637" y="130937"/>
                    <a:pt x="13589" y="126492"/>
                  </a:cubicBezTo>
                  <a:cubicBezTo>
                    <a:pt x="10541" y="122047"/>
                    <a:pt x="8128" y="117348"/>
                    <a:pt x="6096" y="112395"/>
                  </a:cubicBezTo>
                  <a:cubicBezTo>
                    <a:pt x="4064" y="107442"/>
                    <a:pt x="2540" y="102362"/>
                    <a:pt x="1524" y="97155"/>
                  </a:cubicBezTo>
                  <a:cubicBezTo>
                    <a:pt x="508" y="91948"/>
                    <a:pt x="0" y="86614"/>
                    <a:pt x="0" y="81280"/>
                  </a:cubicBezTo>
                  <a:cubicBezTo>
                    <a:pt x="0" y="75946"/>
                    <a:pt x="508" y="70612"/>
                    <a:pt x="1524" y="65405"/>
                  </a:cubicBezTo>
                  <a:cubicBezTo>
                    <a:pt x="2540" y="60198"/>
                    <a:pt x="4064" y="55118"/>
                    <a:pt x="6096" y="50165"/>
                  </a:cubicBezTo>
                  <a:cubicBezTo>
                    <a:pt x="8128" y="45212"/>
                    <a:pt x="10668" y="40513"/>
                    <a:pt x="13589" y="36068"/>
                  </a:cubicBezTo>
                  <a:cubicBezTo>
                    <a:pt x="16510" y="31623"/>
                    <a:pt x="19939" y="27559"/>
                    <a:pt x="23749" y="23749"/>
                  </a:cubicBezTo>
                  <a:cubicBezTo>
                    <a:pt x="27559" y="19939"/>
                    <a:pt x="31623" y="16637"/>
                    <a:pt x="36068" y="13589"/>
                  </a:cubicBezTo>
                  <a:cubicBezTo>
                    <a:pt x="40513" y="10541"/>
                    <a:pt x="45212" y="8128"/>
                    <a:pt x="50165" y="6096"/>
                  </a:cubicBezTo>
                  <a:cubicBezTo>
                    <a:pt x="55118" y="4064"/>
                    <a:pt x="60198" y="2540"/>
                    <a:pt x="65405" y="1524"/>
                  </a:cubicBezTo>
                  <a:cubicBezTo>
                    <a:pt x="70612" y="508"/>
                    <a:pt x="75946" y="0"/>
                    <a:pt x="81280" y="0"/>
                  </a:cubicBezTo>
                  <a:cubicBezTo>
                    <a:pt x="86614" y="0"/>
                    <a:pt x="91948" y="508"/>
                    <a:pt x="97155" y="1524"/>
                  </a:cubicBezTo>
                  <a:cubicBezTo>
                    <a:pt x="102362" y="2540"/>
                    <a:pt x="107442" y="4064"/>
                    <a:pt x="112395" y="6096"/>
                  </a:cubicBezTo>
                  <a:cubicBezTo>
                    <a:pt x="117348" y="8128"/>
                    <a:pt x="122047" y="10668"/>
                    <a:pt x="126492" y="13589"/>
                  </a:cubicBezTo>
                  <a:cubicBezTo>
                    <a:pt x="130937" y="16510"/>
                    <a:pt x="135001" y="19939"/>
                    <a:pt x="138811" y="23749"/>
                  </a:cubicBezTo>
                  <a:cubicBezTo>
                    <a:pt x="142621" y="27559"/>
                    <a:pt x="145923" y="31623"/>
                    <a:pt x="148971" y="36068"/>
                  </a:cubicBezTo>
                  <a:cubicBezTo>
                    <a:pt x="152019" y="40513"/>
                    <a:pt x="154432" y="45212"/>
                    <a:pt x="156464" y="50165"/>
                  </a:cubicBezTo>
                  <a:cubicBezTo>
                    <a:pt x="158496" y="55118"/>
                    <a:pt x="160020" y="60198"/>
                    <a:pt x="161036" y="65405"/>
                  </a:cubicBezTo>
                  <a:cubicBezTo>
                    <a:pt x="162052" y="70612"/>
                    <a:pt x="162560" y="75946"/>
                    <a:pt x="162560" y="81280"/>
                  </a:cubicBezTo>
                  <a:close/>
                </a:path>
              </a:pathLst>
            </a:custGeom>
            <a:solidFill>
              <a:srgbClr val="FFFFFF"/>
            </a:solidFill>
          </p:spPr>
        </p:sp>
        <p:sp>
          <p:nvSpPr>
            <p:cNvPr name="Freeform 29" id="29"/>
            <p:cNvSpPr/>
            <p:nvPr/>
          </p:nvSpPr>
          <p:spPr>
            <a:xfrm flipH="false" flipV="false" rot="0">
              <a:off x="1415161" y="1608455"/>
              <a:ext cx="192278" cy="192786"/>
            </a:xfrm>
            <a:custGeom>
              <a:avLst/>
              <a:gdLst/>
              <a:ahLst/>
              <a:cxnLst/>
              <a:rect r="r" b="b" t="t" l="l"/>
              <a:pathLst>
                <a:path h="192786" w="192278">
                  <a:moveTo>
                    <a:pt x="96139" y="192786"/>
                  </a:moveTo>
                  <a:cubicBezTo>
                    <a:pt x="43180" y="192786"/>
                    <a:pt x="0" y="149606"/>
                    <a:pt x="0" y="96393"/>
                  </a:cubicBezTo>
                  <a:cubicBezTo>
                    <a:pt x="0" y="43180"/>
                    <a:pt x="43053" y="0"/>
                    <a:pt x="96139" y="0"/>
                  </a:cubicBezTo>
                  <a:cubicBezTo>
                    <a:pt x="149225" y="0"/>
                    <a:pt x="192278" y="43180"/>
                    <a:pt x="192278" y="96393"/>
                  </a:cubicBezTo>
                  <a:cubicBezTo>
                    <a:pt x="192278" y="149606"/>
                    <a:pt x="149225" y="192786"/>
                    <a:pt x="96139" y="192786"/>
                  </a:cubicBezTo>
                  <a:close/>
                  <a:moveTo>
                    <a:pt x="96139" y="29845"/>
                  </a:moveTo>
                  <a:cubicBezTo>
                    <a:pt x="59563" y="29845"/>
                    <a:pt x="29845" y="59690"/>
                    <a:pt x="29845" y="96393"/>
                  </a:cubicBezTo>
                  <a:cubicBezTo>
                    <a:pt x="29845" y="133096"/>
                    <a:pt x="59563" y="162941"/>
                    <a:pt x="96139" y="162941"/>
                  </a:cubicBezTo>
                  <a:cubicBezTo>
                    <a:pt x="132715" y="162941"/>
                    <a:pt x="162433" y="133096"/>
                    <a:pt x="162433" y="96393"/>
                  </a:cubicBezTo>
                  <a:cubicBezTo>
                    <a:pt x="162433" y="59690"/>
                    <a:pt x="132715" y="29845"/>
                    <a:pt x="96139" y="29845"/>
                  </a:cubicBezTo>
                  <a:close/>
                </a:path>
              </a:pathLst>
            </a:custGeom>
            <a:solidFill>
              <a:srgbClr val="000000"/>
            </a:solidFill>
          </p:spPr>
        </p:sp>
        <p:sp>
          <p:nvSpPr>
            <p:cNvPr name="Freeform 30" id="30"/>
            <p:cNvSpPr/>
            <p:nvPr/>
          </p:nvSpPr>
          <p:spPr>
            <a:xfrm flipH="false" flipV="false" rot="0">
              <a:off x="1636268" y="1744599"/>
              <a:ext cx="75184" cy="75438"/>
            </a:xfrm>
            <a:custGeom>
              <a:avLst/>
              <a:gdLst/>
              <a:ahLst/>
              <a:cxnLst/>
              <a:rect r="r" b="b" t="t" l="l"/>
              <a:pathLst>
                <a:path h="75438" w="75184">
                  <a:moveTo>
                    <a:pt x="75184" y="37719"/>
                  </a:moveTo>
                  <a:cubicBezTo>
                    <a:pt x="75184" y="42672"/>
                    <a:pt x="74168" y="47498"/>
                    <a:pt x="72263" y="52197"/>
                  </a:cubicBezTo>
                  <a:cubicBezTo>
                    <a:pt x="70358" y="56896"/>
                    <a:pt x="67691" y="60833"/>
                    <a:pt x="64135" y="64389"/>
                  </a:cubicBezTo>
                  <a:cubicBezTo>
                    <a:pt x="60579" y="67945"/>
                    <a:pt x="56515" y="70612"/>
                    <a:pt x="51943" y="72517"/>
                  </a:cubicBezTo>
                  <a:cubicBezTo>
                    <a:pt x="47371" y="74422"/>
                    <a:pt x="42545" y="75438"/>
                    <a:pt x="37592" y="75438"/>
                  </a:cubicBezTo>
                  <a:cubicBezTo>
                    <a:pt x="32639" y="75438"/>
                    <a:pt x="27813" y="74422"/>
                    <a:pt x="23241" y="72517"/>
                  </a:cubicBezTo>
                  <a:cubicBezTo>
                    <a:pt x="18669" y="70612"/>
                    <a:pt x="14605" y="67818"/>
                    <a:pt x="11049" y="64389"/>
                  </a:cubicBezTo>
                  <a:cubicBezTo>
                    <a:pt x="7493" y="60960"/>
                    <a:pt x="4826" y="56769"/>
                    <a:pt x="2921" y="52197"/>
                  </a:cubicBezTo>
                  <a:cubicBezTo>
                    <a:pt x="1016" y="47625"/>
                    <a:pt x="0" y="42799"/>
                    <a:pt x="0" y="37719"/>
                  </a:cubicBezTo>
                  <a:cubicBezTo>
                    <a:pt x="0" y="32639"/>
                    <a:pt x="1016" y="27940"/>
                    <a:pt x="2921" y="23241"/>
                  </a:cubicBezTo>
                  <a:cubicBezTo>
                    <a:pt x="4826" y="18542"/>
                    <a:pt x="7493" y="14605"/>
                    <a:pt x="11049" y="11049"/>
                  </a:cubicBezTo>
                  <a:cubicBezTo>
                    <a:pt x="14605" y="7493"/>
                    <a:pt x="18669" y="4826"/>
                    <a:pt x="23241" y="2921"/>
                  </a:cubicBezTo>
                  <a:cubicBezTo>
                    <a:pt x="27813" y="1016"/>
                    <a:pt x="32639" y="0"/>
                    <a:pt x="37592" y="0"/>
                  </a:cubicBezTo>
                  <a:cubicBezTo>
                    <a:pt x="42545" y="0"/>
                    <a:pt x="47371" y="1016"/>
                    <a:pt x="51943" y="2921"/>
                  </a:cubicBezTo>
                  <a:cubicBezTo>
                    <a:pt x="56515" y="4826"/>
                    <a:pt x="60579" y="7620"/>
                    <a:pt x="64135" y="11049"/>
                  </a:cubicBezTo>
                  <a:cubicBezTo>
                    <a:pt x="67691" y="14478"/>
                    <a:pt x="70358" y="18669"/>
                    <a:pt x="72263" y="23241"/>
                  </a:cubicBezTo>
                  <a:cubicBezTo>
                    <a:pt x="74168" y="27813"/>
                    <a:pt x="75184" y="32639"/>
                    <a:pt x="75184" y="37719"/>
                  </a:cubicBezTo>
                  <a:close/>
                </a:path>
              </a:pathLst>
            </a:custGeom>
            <a:solidFill>
              <a:srgbClr val="FFFFFF"/>
            </a:solidFill>
          </p:spPr>
        </p:sp>
        <p:sp>
          <p:nvSpPr>
            <p:cNvPr name="Freeform 31" id="31"/>
            <p:cNvSpPr/>
            <p:nvPr/>
          </p:nvSpPr>
          <p:spPr>
            <a:xfrm flipH="false" flipV="false" rot="0">
              <a:off x="1621409" y="1729740"/>
              <a:ext cx="104902" cy="105156"/>
            </a:xfrm>
            <a:custGeom>
              <a:avLst/>
              <a:gdLst/>
              <a:ahLst/>
              <a:cxnLst/>
              <a:rect r="r" b="b" t="t" l="l"/>
              <a:pathLst>
                <a:path h="105156" w="104902">
                  <a:moveTo>
                    <a:pt x="52451" y="105156"/>
                  </a:moveTo>
                  <a:cubicBezTo>
                    <a:pt x="23495" y="105156"/>
                    <a:pt x="0" y="81534"/>
                    <a:pt x="0" y="52578"/>
                  </a:cubicBezTo>
                  <a:cubicBezTo>
                    <a:pt x="0" y="23622"/>
                    <a:pt x="23495" y="0"/>
                    <a:pt x="52451" y="0"/>
                  </a:cubicBezTo>
                  <a:cubicBezTo>
                    <a:pt x="81407" y="0"/>
                    <a:pt x="104902" y="23622"/>
                    <a:pt x="104902" y="52578"/>
                  </a:cubicBezTo>
                  <a:cubicBezTo>
                    <a:pt x="104902" y="81534"/>
                    <a:pt x="81280" y="105156"/>
                    <a:pt x="52451" y="105156"/>
                  </a:cubicBezTo>
                  <a:close/>
                  <a:moveTo>
                    <a:pt x="52451" y="29845"/>
                  </a:moveTo>
                  <a:cubicBezTo>
                    <a:pt x="40005" y="29845"/>
                    <a:pt x="29718" y="40132"/>
                    <a:pt x="29718" y="52578"/>
                  </a:cubicBezTo>
                  <a:cubicBezTo>
                    <a:pt x="29718" y="65024"/>
                    <a:pt x="39878" y="75311"/>
                    <a:pt x="52451" y="75311"/>
                  </a:cubicBezTo>
                  <a:cubicBezTo>
                    <a:pt x="65024" y="75311"/>
                    <a:pt x="75184" y="65024"/>
                    <a:pt x="75184" y="52578"/>
                  </a:cubicBezTo>
                  <a:cubicBezTo>
                    <a:pt x="75184" y="40132"/>
                    <a:pt x="65024" y="29845"/>
                    <a:pt x="52451" y="29845"/>
                  </a:cubicBezTo>
                  <a:close/>
                </a:path>
              </a:pathLst>
            </a:custGeom>
            <a:solidFill>
              <a:srgbClr val="000000"/>
            </a:solidFill>
          </p:spPr>
        </p:sp>
      </p:grpSp>
      <p:sp>
        <p:nvSpPr>
          <p:cNvPr name="Freeform 32" id="32"/>
          <p:cNvSpPr/>
          <p:nvPr/>
        </p:nvSpPr>
        <p:spPr>
          <a:xfrm flipH="false" flipV="false" rot="0">
            <a:off x="3070003" y="258147"/>
            <a:ext cx="4267200" cy="2009775"/>
          </a:xfrm>
          <a:custGeom>
            <a:avLst/>
            <a:gdLst/>
            <a:ahLst/>
            <a:cxnLst/>
            <a:rect r="r" b="b" t="t" l="l"/>
            <a:pathLst>
              <a:path h="2009775" w="4267200">
                <a:moveTo>
                  <a:pt x="0" y="0"/>
                </a:moveTo>
                <a:lnTo>
                  <a:pt x="4267200" y="0"/>
                </a:lnTo>
                <a:lnTo>
                  <a:pt x="4267200" y="2009775"/>
                </a:lnTo>
                <a:lnTo>
                  <a:pt x="0" y="2009775"/>
                </a:lnTo>
                <a:lnTo>
                  <a:pt x="0" y="0"/>
                </a:lnTo>
                <a:close/>
              </a:path>
            </a:pathLst>
          </a:custGeom>
          <a:blipFill>
            <a:blip r:embed="rId6"/>
            <a:stretch>
              <a:fillRect l="0" t="0" r="0" b="0"/>
            </a:stretch>
          </a:blipFill>
        </p:spPr>
      </p:sp>
      <p:sp>
        <p:nvSpPr>
          <p:cNvPr name="Freeform 33" id="33"/>
          <p:cNvSpPr/>
          <p:nvPr/>
        </p:nvSpPr>
        <p:spPr>
          <a:xfrm flipH="false" flipV="false" rot="0">
            <a:off x="5926179" y="3924300"/>
            <a:ext cx="3409950" cy="1724025"/>
          </a:xfrm>
          <a:custGeom>
            <a:avLst/>
            <a:gdLst/>
            <a:ahLst/>
            <a:cxnLst/>
            <a:rect r="r" b="b" t="t" l="l"/>
            <a:pathLst>
              <a:path h="1724025" w="3409950">
                <a:moveTo>
                  <a:pt x="0" y="0"/>
                </a:moveTo>
                <a:lnTo>
                  <a:pt x="3409950" y="0"/>
                </a:lnTo>
                <a:lnTo>
                  <a:pt x="3409950" y="1724025"/>
                </a:lnTo>
                <a:lnTo>
                  <a:pt x="0" y="1724025"/>
                </a:lnTo>
                <a:lnTo>
                  <a:pt x="0" y="0"/>
                </a:lnTo>
                <a:close/>
              </a:path>
            </a:pathLst>
          </a:custGeom>
          <a:blipFill>
            <a:blip r:embed="rId7"/>
            <a:stretch>
              <a:fillRect l="0" t="0" r="0" b="0"/>
            </a:stretch>
          </a:blipFill>
        </p:spPr>
      </p:sp>
      <p:sp>
        <p:nvSpPr>
          <p:cNvPr name="Freeform 34" id="34"/>
          <p:cNvSpPr/>
          <p:nvPr/>
        </p:nvSpPr>
        <p:spPr>
          <a:xfrm flipH="false" flipV="false" rot="0">
            <a:off x="5151206" y="3081690"/>
            <a:ext cx="3781482" cy="436350"/>
          </a:xfrm>
          <a:custGeom>
            <a:avLst/>
            <a:gdLst/>
            <a:ahLst/>
            <a:cxnLst/>
            <a:rect r="r" b="b" t="t" l="l"/>
            <a:pathLst>
              <a:path h="436350" w="3781482">
                <a:moveTo>
                  <a:pt x="0" y="0"/>
                </a:moveTo>
                <a:lnTo>
                  <a:pt x="3781482" y="0"/>
                </a:lnTo>
                <a:lnTo>
                  <a:pt x="3781482" y="436350"/>
                </a:lnTo>
                <a:lnTo>
                  <a:pt x="0" y="43635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35" id="35"/>
          <p:cNvSpPr/>
          <p:nvPr/>
        </p:nvSpPr>
        <p:spPr>
          <a:xfrm flipH="false" flipV="false" rot="0">
            <a:off x="5350412" y="2558034"/>
            <a:ext cx="3453832" cy="382438"/>
          </a:xfrm>
          <a:custGeom>
            <a:avLst/>
            <a:gdLst/>
            <a:ahLst/>
            <a:cxnLst/>
            <a:rect r="r" b="b" t="t" l="l"/>
            <a:pathLst>
              <a:path h="382438" w="3453832">
                <a:moveTo>
                  <a:pt x="0" y="0"/>
                </a:moveTo>
                <a:lnTo>
                  <a:pt x="3453831" y="0"/>
                </a:lnTo>
                <a:lnTo>
                  <a:pt x="3453831" y="382438"/>
                </a:lnTo>
                <a:lnTo>
                  <a:pt x="0" y="38243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36" id="36"/>
          <p:cNvSpPr txBox="true"/>
          <p:nvPr/>
        </p:nvSpPr>
        <p:spPr>
          <a:xfrm rot="0">
            <a:off x="797147" y="5935551"/>
            <a:ext cx="7000170" cy="489537"/>
          </a:xfrm>
          <a:prstGeom prst="rect">
            <a:avLst/>
          </a:prstGeom>
        </p:spPr>
        <p:txBody>
          <a:bodyPr anchor="t" rtlCol="false" tIns="0" lIns="0" bIns="0" rIns="0">
            <a:spAutoFit/>
          </a:bodyPr>
          <a:lstStyle/>
          <a:p>
            <a:pPr algn="l">
              <a:lnSpc>
                <a:spcPts val="1950"/>
              </a:lnSpc>
            </a:pPr>
            <a:r>
              <a:rPr lang="en-US" b="true" sz="1414">
                <a:solidFill>
                  <a:srgbClr val="000000"/>
                </a:solidFill>
                <a:latin typeface="Canva Sans Bold"/>
                <a:ea typeface="Canva Sans Bold"/>
                <a:cs typeface="Canva Sans Bold"/>
                <a:sym typeface="Canva Sans Bold"/>
              </a:rPr>
              <a:t>If you had to choose one of the above reasons the Tollund Man died which one would it be? And Why? Write you ideas down on your notebook</a:t>
            </a:r>
          </a:p>
        </p:txBody>
      </p:sp>
      <p:sp>
        <p:nvSpPr>
          <p:cNvPr name="TextBox 37" id="37"/>
          <p:cNvSpPr txBox="true"/>
          <p:nvPr/>
        </p:nvSpPr>
        <p:spPr>
          <a:xfrm rot="0">
            <a:off x="835219" y="580796"/>
            <a:ext cx="1166889" cy="775173"/>
          </a:xfrm>
          <a:prstGeom prst="rect">
            <a:avLst/>
          </a:prstGeom>
        </p:spPr>
        <p:txBody>
          <a:bodyPr anchor="t" rtlCol="false" tIns="0" lIns="0" bIns="0" rIns="0">
            <a:spAutoFit/>
          </a:bodyPr>
          <a:lstStyle/>
          <a:p>
            <a:pPr algn="ctr">
              <a:lnSpc>
                <a:spcPts val="3075"/>
              </a:lnSpc>
            </a:pPr>
            <a:r>
              <a:rPr lang="en-US" sz="2199">
                <a:solidFill>
                  <a:srgbClr val="000000"/>
                </a:solidFill>
                <a:latin typeface="Canva Sans"/>
                <a:ea typeface="Canva Sans"/>
                <a:cs typeface="Canva Sans"/>
                <a:sym typeface="Canva Sans"/>
              </a:rPr>
              <a:t>Is it a murder?</a:t>
            </a:r>
          </a:p>
        </p:txBody>
      </p:sp>
      <p:sp>
        <p:nvSpPr>
          <p:cNvPr name="TextBox 38" id="38"/>
          <p:cNvSpPr txBox="true"/>
          <p:nvPr/>
        </p:nvSpPr>
        <p:spPr>
          <a:xfrm rot="0">
            <a:off x="4210345" y="4280649"/>
            <a:ext cx="1647577" cy="1165698"/>
          </a:xfrm>
          <a:prstGeom prst="rect">
            <a:avLst/>
          </a:prstGeom>
        </p:spPr>
        <p:txBody>
          <a:bodyPr anchor="t" rtlCol="false" tIns="0" lIns="0" bIns="0" rIns="0">
            <a:spAutoFit/>
          </a:bodyPr>
          <a:lstStyle/>
          <a:p>
            <a:pPr algn="ctr">
              <a:lnSpc>
                <a:spcPts val="3075"/>
              </a:lnSpc>
            </a:pPr>
            <a:r>
              <a:rPr lang="en-US" sz="2199">
                <a:solidFill>
                  <a:srgbClr val="000000"/>
                </a:solidFill>
                <a:latin typeface="Canva Sans"/>
                <a:ea typeface="Canva Sans"/>
                <a:cs typeface="Canva Sans"/>
                <a:sym typeface="Canva Sans"/>
              </a:rPr>
              <a:t>Is it a punishment ?</a:t>
            </a:r>
          </a:p>
        </p:txBody>
      </p:sp>
      <p:sp>
        <p:nvSpPr>
          <p:cNvPr name="TextBox 39" id="39"/>
          <p:cNvSpPr txBox="true"/>
          <p:nvPr/>
        </p:nvSpPr>
        <p:spPr>
          <a:xfrm rot="0">
            <a:off x="7728718" y="663416"/>
            <a:ext cx="1307830" cy="775173"/>
          </a:xfrm>
          <a:prstGeom prst="rect">
            <a:avLst/>
          </a:prstGeom>
        </p:spPr>
        <p:txBody>
          <a:bodyPr anchor="t" rtlCol="false" tIns="0" lIns="0" bIns="0" rIns="0">
            <a:spAutoFit/>
          </a:bodyPr>
          <a:lstStyle/>
          <a:p>
            <a:pPr algn="ctr">
              <a:lnSpc>
                <a:spcPts val="3075"/>
              </a:lnSpc>
            </a:pPr>
            <a:r>
              <a:rPr lang="en-US" sz="2199">
                <a:solidFill>
                  <a:srgbClr val="000000"/>
                </a:solidFill>
                <a:latin typeface="Canva Sans"/>
                <a:ea typeface="Canva Sans"/>
                <a:cs typeface="Canva Sans"/>
                <a:sym typeface="Canva Sans"/>
              </a:rPr>
              <a:t>Is it a sacrifice?</a:t>
            </a:r>
          </a:p>
        </p:txBody>
      </p:sp>
      <p:sp>
        <p:nvSpPr>
          <p:cNvPr name="TextBox 40" id="40"/>
          <p:cNvSpPr txBox="true"/>
          <p:nvPr/>
        </p:nvSpPr>
        <p:spPr>
          <a:xfrm rot="0">
            <a:off x="5157530" y="2543566"/>
            <a:ext cx="3842661" cy="1042692"/>
          </a:xfrm>
          <a:prstGeom prst="rect">
            <a:avLst/>
          </a:prstGeom>
        </p:spPr>
        <p:txBody>
          <a:bodyPr anchor="t" rtlCol="false" tIns="0" lIns="0" bIns="0" rIns="0">
            <a:spAutoFit/>
          </a:bodyPr>
          <a:lstStyle/>
          <a:p>
            <a:pPr algn="ctr">
              <a:lnSpc>
                <a:spcPts val="3835"/>
              </a:lnSpc>
            </a:pPr>
            <a:r>
              <a:rPr lang="en-US" sz="3933" spc="196">
                <a:solidFill>
                  <a:srgbClr val="000000"/>
                </a:solidFill>
                <a:latin typeface="Shrikhand"/>
                <a:ea typeface="Shrikhand"/>
                <a:cs typeface="Shrikhand"/>
                <a:sym typeface="Shrikhand"/>
              </a:rPr>
              <a:t>The Tollund Man Mystery</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sp>
        <p:nvSpPr>
          <p:cNvPr name="Freeform 3" id="3"/>
          <p:cNvSpPr/>
          <p:nvPr/>
        </p:nvSpPr>
        <p:spPr>
          <a:xfrm flipH="false" flipV="false" rot="0">
            <a:off x="255489" y="253327"/>
            <a:ext cx="9241584" cy="6927885"/>
          </a:xfrm>
          <a:custGeom>
            <a:avLst/>
            <a:gdLst/>
            <a:ahLst/>
            <a:cxnLst/>
            <a:rect r="r" b="b" t="t" l="l"/>
            <a:pathLst>
              <a:path h="6927885" w="9241584">
                <a:moveTo>
                  <a:pt x="0" y="0"/>
                </a:moveTo>
                <a:lnTo>
                  <a:pt x="9241584" y="0"/>
                </a:lnTo>
                <a:lnTo>
                  <a:pt x="9241584" y="6927885"/>
                </a:lnTo>
                <a:lnTo>
                  <a:pt x="0" y="692788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669446" y="843048"/>
            <a:ext cx="7525541" cy="407680"/>
          </a:xfrm>
          <a:prstGeom prst="rect">
            <a:avLst/>
          </a:prstGeom>
        </p:spPr>
        <p:txBody>
          <a:bodyPr anchor="t" rtlCol="false" tIns="0" lIns="0" bIns="0" rIns="0">
            <a:spAutoFit/>
          </a:bodyPr>
          <a:lstStyle/>
          <a:p>
            <a:pPr algn="l">
              <a:lnSpc>
                <a:spcPts val="3225"/>
              </a:lnSpc>
            </a:pPr>
            <a:r>
              <a:rPr lang="en-US" sz="2346">
                <a:solidFill>
                  <a:srgbClr val="000000"/>
                </a:solidFill>
                <a:latin typeface="Canva Sans"/>
                <a:ea typeface="Canva Sans"/>
                <a:cs typeface="Canva Sans"/>
                <a:sym typeface="Canva Sans"/>
              </a:rPr>
              <a:t>1.In pairs or on your own, read the source you have.</a:t>
            </a:r>
          </a:p>
        </p:txBody>
      </p:sp>
      <p:sp>
        <p:nvSpPr>
          <p:cNvPr name="TextBox 5" id="5"/>
          <p:cNvSpPr txBox="true"/>
          <p:nvPr/>
        </p:nvSpPr>
        <p:spPr>
          <a:xfrm rot="0">
            <a:off x="669446" y="1662198"/>
            <a:ext cx="8538296" cy="1636405"/>
          </a:xfrm>
          <a:prstGeom prst="rect">
            <a:avLst/>
          </a:prstGeom>
        </p:spPr>
        <p:txBody>
          <a:bodyPr anchor="t" rtlCol="false" tIns="0" lIns="0" bIns="0" rIns="0">
            <a:spAutoFit/>
          </a:bodyPr>
          <a:lstStyle/>
          <a:p>
            <a:pPr algn="just">
              <a:lnSpc>
                <a:spcPts val="3225"/>
              </a:lnSpc>
            </a:pPr>
            <a:r>
              <a:rPr lang="en-US" sz="2346">
                <a:solidFill>
                  <a:srgbClr val="000000"/>
                </a:solidFill>
                <a:latin typeface="Canva Sans"/>
                <a:ea typeface="Canva Sans"/>
                <a:cs typeface="Canva Sans"/>
                <a:sym typeface="Canva Sans"/>
              </a:rPr>
              <a:t>2.Try to pick out any evidence you can find that helps you learn what happened to the Tollund Man, and write which pieces of evidence supports each type of death that might have occurred to the Tollund Man.</a:t>
            </a:r>
          </a:p>
        </p:txBody>
      </p:sp>
      <p:sp>
        <p:nvSpPr>
          <p:cNvPr name="TextBox 6" id="6"/>
          <p:cNvSpPr txBox="true"/>
          <p:nvPr/>
        </p:nvSpPr>
        <p:spPr>
          <a:xfrm rot="0">
            <a:off x="669446" y="3710073"/>
            <a:ext cx="8501091" cy="817255"/>
          </a:xfrm>
          <a:prstGeom prst="rect">
            <a:avLst/>
          </a:prstGeom>
        </p:spPr>
        <p:txBody>
          <a:bodyPr anchor="t" rtlCol="false" tIns="0" lIns="0" bIns="0" rIns="0">
            <a:spAutoFit/>
          </a:bodyPr>
          <a:lstStyle/>
          <a:p>
            <a:pPr algn="l">
              <a:lnSpc>
                <a:spcPts val="3225"/>
              </a:lnSpc>
            </a:pPr>
            <a:r>
              <a:rPr lang="en-US" sz="2346">
                <a:solidFill>
                  <a:srgbClr val="000000"/>
                </a:solidFill>
                <a:latin typeface="Canva Sans"/>
                <a:ea typeface="Canva Sans"/>
                <a:cs typeface="Canva Sans"/>
                <a:sym typeface="Canva Sans"/>
              </a:rPr>
              <a:t>3.You will have 6 minutes per sheet – you will be swapping with the next sheet afterwards.</a:t>
            </a:r>
          </a:p>
        </p:txBody>
      </p:sp>
      <p:sp>
        <p:nvSpPr>
          <p:cNvPr name="TextBox 7" id="7"/>
          <p:cNvSpPr txBox="true"/>
          <p:nvPr/>
        </p:nvSpPr>
        <p:spPr>
          <a:xfrm rot="0">
            <a:off x="669446" y="4938798"/>
            <a:ext cx="8573433" cy="407680"/>
          </a:xfrm>
          <a:prstGeom prst="rect">
            <a:avLst/>
          </a:prstGeom>
        </p:spPr>
        <p:txBody>
          <a:bodyPr anchor="t" rtlCol="false" tIns="0" lIns="0" bIns="0" rIns="0">
            <a:spAutoFit/>
          </a:bodyPr>
          <a:lstStyle/>
          <a:p>
            <a:pPr algn="l">
              <a:lnSpc>
                <a:spcPts val="3225"/>
              </a:lnSpc>
            </a:pPr>
            <a:r>
              <a:rPr lang="en-US" sz="2346">
                <a:solidFill>
                  <a:srgbClr val="000000"/>
                </a:solidFill>
                <a:latin typeface="Canva Sans"/>
                <a:ea typeface="Canva Sans"/>
                <a:cs typeface="Canva Sans"/>
                <a:sym typeface="Canva Sans"/>
              </a:rPr>
              <a:t>4.Decide what you think has happened to the Tollund Man.</a:t>
            </a:r>
          </a:p>
        </p:txBody>
      </p:sp>
      <p:sp>
        <p:nvSpPr>
          <p:cNvPr name="TextBox 8" id="8"/>
          <p:cNvSpPr txBox="true"/>
          <p:nvPr/>
        </p:nvSpPr>
        <p:spPr>
          <a:xfrm rot="0">
            <a:off x="669446" y="5757948"/>
            <a:ext cx="7912256" cy="817255"/>
          </a:xfrm>
          <a:prstGeom prst="rect">
            <a:avLst/>
          </a:prstGeom>
        </p:spPr>
        <p:txBody>
          <a:bodyPr anchor="t" rtlCol="false" tIns="0" lIns="0" bIns="0" rIns="0">
            <a:spAutoFit/>
          </a:bodyPr>
          <a:lstStyle/>
          <a:p>
            <a:pPr algn="l">
              <a:lnSpc>
                <a:spcPts val="3225"/>
              </a:lnSpc>
            </a:pPr>
            <a:r>
              <a:rPr lang="en-US" sz="2346">
                <a:solidFill>
                  <a:srgbClr val="000000"/>
                </a:solidFill>
                <a:latin typeface="Canva Sans"/>
                <a:ea typeface="Canva Sans"/>
                <a:cs typeface="Canva Sans"/>
                <a:sym typeface="Canva Sans"/>
              </a:rPr>
              <a:t>5.What evidence supports your view and, why does it? Write a detailed explanation in your notebook.</a:t>
            </a:r>
          </a:p>
        </p:txBody>
      </p:sp>
      <p:sp>
        <p:nvSpPr>
          <p:cNvPr name="TextBox 9" id="9"/>
          <p:cNvSpPr txBox="true"/>
          <p:nvPr/>
        </p:nvSpPr>
        <p:spPr>
          <a:xfrm rot="0">
            <a:off x="5051984" y="6577098"/>
            <a:ext cx="74495" cy="407680"/>
          </a:xfrm>
          <a:prstGeom prst="rect">
            <a:avLst/>
          </a:prstGeom>
        </p:spPr>
        <p:txBody>
          <a:bodyPr anchor="t" rtlCol="false" tIns="0" lIns="0" bIns="0" rIns="0">
            <a:spAutoFit/>
          </a:bodyPr>
          <a:lstStyle/>
          <a:p>
            <a:pPr algn="l">
              <a:lnSpc>
                <a:spcPts val="3225"/>
              </a:lnSpc>
            </a:pPr>
            <a:r>
              <a:rPr lang="en-US" sz="2346">
                <a:solidFill>
                  <a:srgbClr val="000000"/>
                </a:solidFill>
                <a:latin typeface="Canva Sans"/>
                <a:ea typeface="Canva Sans"/>
                <a:cs typeface="Canva Sans"/>
                <a:sym typeface="Canva Sans"/>
              </a:rPr>
              <a:t> </a:t>
            </a:r>
          </a:p>
        </p:txBody>
      </p:sp>
      <p:sp>
        <p:nvSpPr>
          <p:cNvPr name="TextBox 10" id="10"/>
          <p:cNvSpPr txBox="true"/>
          <p:nvPr/>
        </p:nvSpPr>
        <p:spPr>
          <a:xfrm rot="0">
            <a:off x="3895201" y="219437"/>
            <a:ext cx="2002517" cy="709003"/>
          </a:xfrm>
          <a:prstGeom prst="rect">
            <a:avLst/>
          </a:prstGeom>
        </p:spPr>
        <p:txBody>
          <a:bodyPr anchor="t" rtlCol="false" tIns="0" lIns="0" bIns="0" rIns="0">
            <a:spAutoFit/>
          </a:bodyPr>
          <a:lstStyle/>
          <a:p>
            <a:pPr algn="l">
              <a:lnSpc>
                <a:spcPts val="5599"/>
              </a:lnSpc>
            </a:pPr>
            <a:r>
              <a:rPr lang="en-US" sz="3999" spc="199">
                <a:solidFill>
                  <a:srgbClr val="000000"/>
                </a:solidFill>
                <a:latin typeface="Shrikhand"/>
                <a:ea typeface="Shrikhand"/>
                <a:cs typeface="Shrikhand"/>
                <a:sym typeface="Shrikhand"/>
              </a:rPr>
              <a:t>Task 2</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sp>
        <p:nvSpPr>
          <p:cNvPr name="Freeform 3" id="3"/>
          <p:cNvSpPr/>
          <p:nvPr/>
        </p:nvSpPr>
        <p:spPr>
          <a:xfrm flipH="false" flipV="false" rot="0">
            <a:off x="255489" y="253327"/>
            <a:ext cx="9241584" cy="6927885"/>
          </a:xfrm>
          <a:custGeom>
            <a:avLst/>
            <a:gdLst/>
            <a:ahLst/>
            <a:cxnLst/>
            <a:rect r="r" b="b" t="t" l="l"/>
            <a:pathLst>
              <a:path h="6927885" w="9241584">
                <a:moveTo>
                  <a:pt x="0" y="0"/>
                </a:moveTo>
                <a:lnTo>
                  <a:pt x="9241584" y="0"/>
                </a:lnTo>
                <a:lnTo>
                  <a:pt x="9241584" y="6927885"/>
                </a:lnTo>
                <a:lnTo>
                  <a:pt x="0" y="692788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94214" y="667464"/>
            <a:ext cx="990600" cy="981075"/>
          </a:xfrm>
          <a:custGeom>
            <a:avLst/>
            <a:gdLst/>
            <a:ahLst/>
            <a:cxnLst/>
            <a:rect r="r" b="b" t="t" l="l"/>
            <a:pathLst>
              <a:path h="981075" w="990600">
                <a:moveTo>
                  <a:pt x="0" y="0"/>
                </a:moveTo>
                <a:lnTo>
                  <a:pt x="990600" y="0"/>
                </a:lnTo>
                <a:lnTo>
                  <a:pt x="990600" y="981075"/>
                </a:lnTo>
                <a:lnTo>
                  <a:pt x="0" y="981075"/>
                </a:lnTo>
                <a:lnTo>
                  <a:pt x="0" y="0"/>
                </a:lnTo>
                <a:close/>
              </a:path>
            </a:pathLst>
          </a:custGeom>
          <a:blipFill>
            <a:blip r:embed="rId5"/>
            <a:stretch>
              <a:fillRect l="0" t="0" r="0" b="0"/>
            </a:stretch>
          </a:blipFill>
        </p:spPr>
      </p:sp>
      <p:sp>
        <p:nvSpPr>
          <p:cNvPr name="Freeform 5" id="5"/>
          <p:cNvSpPr/>
          <p:nvPr/>
        </p:nvSpPr>
        <p:spPr>
          <a:xfrm flipH="false" flipV="false" rot="0">
            <a:off x="357521" y="5762949"/>
            <a:ext cx="626316" cy="1237917"/>
          </a:xfrm>
          <a:custGeom>
            <a:avLst/>
            <a:gdLst/>
            <a:ahLst/>
            <a:cxnLst/>
            <a:rect r="r" b="b" t="t" l="l"/>
            <a:pathLst>
              <a:path h="1237917" w="626316">
                <a:moveTo>
                  <a:pt x="0" y="0"/>
                </a:moveTo>
                <a:lnTo>
                  <a:pt x="626316" y="0"/>
                </a:lnTo>
                <a:lnTo>
                  <a:pt x="626316" y="1237916"/>
                </a:lnTo>
                <a:lnTo>
                  <a:pt x="0" y="123791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3601936" y="5850169"/>
            <a:ext cx="1336196" cy="1212847"/>
          </a:xfrm>
          <a:custGeom>
            <a:avLst/>
            <a:gdLst/>
            <a:ahLst/>
            <a:cxnLst/>
            <a:rect r="r" b="b" t="t" l="l"/>
            <a:pathLst>
              <a:path h="1212847" w="1336196">
                <a:moveTo>
                  <a:pt x="0" y="0"/>
                </a:moveTo>
                <a:lnTo>
                  <a:pt x="1336195" y="0"/>
                </a:lnTo>
                <a:lnTo>
                  <a:pt x="1336195" y="1212847"/>
                </a:lnTo>
                <a:lnTo>
                  <a:pt x="0" y="121284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7" id="7"/>
          <p:cNvGrpSpPr>
            <a:grpSpLocks noChangeAspect="true"/>
          </p:cNvGrpSpPr>
          <p:nvPr/>
        </p:nvGrpSpPr>
        <p:grpSpPr>
          <a:xfrm rot="0">
            <a:off x="8348567" y="2105244"/>
            <a:ext cx="929011" cy="1191035"/>
            <a:chOff x="0" y="0"/>
            <a:chExt cx="929018" cy="1191031"/>
          </a:xfrm>
        </p:grpSpPr>
        <p:sp>
          <p:nvSpPr>
            <p:cNvPr name="Freeform 8" id="8"/>
            <p:cNvSpPr/>
            <p:nvPr/>
          </p:nvSpPr>
          <p:spPr>
            <a:xfrm flipH="false" flipV="false" rot="0">
              <a:off x="208153" y="32385"/>
              <a:ext cx="703199" cy="896112"/>
            </a:xfrm>
            <a:custGeom>
              <a:avLst/>
              <a:gdLst/>
              <a:ahLst/>
              <a:cxnLst/>
              <a:rect r="r" b="b" t="t" l="l"/>
              <a:pathLst>
                <a:path h="896112" w="703199">
                  <a:moveTo>
                    <a:pt x="3429" y="880237"/>
                  </a:moveTo>
                  <a:lnTo>
                    <a:pt x="0" y="773049"/>
                  </a:lnTo>
                  <a:lnTo>
                    <a:pt x="13589" y="791845"/>
                  </a:lnTo>
                  <a:cubicBezTo>
                    <a:pt x="17145" y="677799"/>
                    <a:pt x="76708" y="573024"/>
                    <a:pt x="123571" y="489331"/>
                  </a:cubicBezTo>
                  <a:lnTo>
                    <a:pt x="144780" y="555625"/>
                  </a:lnTo>
                  <a:lnTo>
                    <a:pt x="136271" y="469900"/>
                  </a:lnTo>
                  <a:cubicBezTo>
                    <a:pt x="136271" y="469900"/>
                    <a:pt x="423799" y="80772"/>
                    <a:pt x="563499" y="40386"/>
                  </a:cubicBezTo>
                  <a:cubicBezTo>
                    <a:pt x="703199" y="0"/>
                    <a:pt x="643890" y="125476"/>
                    <a:pt x="643890" y="125476"/>
                  </a:cubicBezTo>
                  <a:lnTo>
                    <a:pt x="559689" y="170180"/>
                  </a:lnTo>
                  <a:lnTo>
                    <a:pt x="642493" y="144145"/>
                  </a:lnTo>
                  <a:lnTo>
                    <a:pt x="439674" y="486283"/>
                  </a:lnTo>
                  <a:lnTo>
                    <a:pt x="357251" y="502285"/>
                  </a:lnTo>
                  <a:lnTo>
                    <a:pt x="430911" y="504698"/>
                  </a:lnTo>
                  <a:cubicBezTo>
                    <a:pt x="430911" y="504698"/>
                    <a:pt x="189230" y="840740"/>
                    <a:pt x="130048" y="837311"/>
                  </a:cubicBezTo>
                  <a:lnTo>
                    <a:pt x="154178" y="845566"/>
                  </a:lnTo>
                  <a:lnTo>
                    <a:pt x="26797" y="896112"/>
                  </a:lnTo>
                  <a:lnTo>
                    <a:pt x="3429" y="880237"/>
                  </a:lnTo>
                  <a:close/>
                </a:path>
              </a:pathLst>
            </a:custGeom>
            <a:solidFill>
              <a:srgbClr val="F8CF53"/>
            </a:solidFill>
          </p:spPr>
        </p:sp>
        <p:sp>
          <p:nvSpPr>
            <p:cNvPr name="Freeform 9" id="9"/>
            <p:cNvSpPr/>
            <p:nvPr/>
          </p:nvSpPr>
          <p:spPr>
            <a:xfrm flipH="false" flipV="false" rot="0">
              <a:off x="65532" y="242062"/>
              <a:ext cx="655701" cy="884174"/>
            </a:xfrm>
            <a:custGeom>
              <a:avLst/>
              <a:gdLst/>
              <a:ahLst/>
              <a:cxnLst/>
              <a:rect r="r" b="b" t="t" l="l"/>
              <a:pathLst>
                <a:path h="884174" w="655701">
                  <a:moveTo>
                    <a:pt x="73152" y="834644"/>
                  </a:moveTo>
                  <a:cubicBezTo>
                    <a:pt x="18669" y="858774"/>
                    <a:pt x="6604" y="884174"/>
                    <a:pt x="6604" y="884174"/>
                  </a:cubicBezTo>
                  <a:lnTo>
                    <a:pt x="0" y="882904"/>
                  </a:lnTo>
                  <a:cubicBezTo>
                    <a:pt x="488061" y="149225"/>
                    <a:pt x="655701" y="0"/>
                    <a:pt x="655701" y="0"/>
                  </a:cubicBezTo>
                  <a:cubicBezTo>
                    <a:pt x="501904" y="178435"/>
                    <a:pt x="73152" y="834644"/>
                    <a:pt x="73152" y="834644"/>
                  </a:cubicBezTo>
                  <a:close/>
                </a:path>
              </a:pathLst>
            </a:custGeom>
            <a:solidFill>
              <a:srgbClr val="F1A3DC"/>
            </a:solidFill>
          </p:spPr>
        </p:sp>
        <p:sp>
          <p:nvSpPr>
            <p:cNvPr name="Freeform 10" id="10"/>
            <p:cNvSpPr/>
            <p:nvPr/>
          </p:nvSpPr>
          <p:spPr>
            <a:xfrm flipH="false" flipV="false" rot="0">
              <a:off x="172720" y="908050"/>
              <a:ext cx="67437" cy="74041"/>
            </a:xfrm>
            <a:custGeom>
              <a:avLst/>
              <a:gdLst/>
              <a:ahLst/>
              <a:cxnLst/>
              <a:rect r="r" b="b" t="t" l="l"/>
              <a:pathLst>
                <a:path h="74041" w="67437">
                  <a:moveTo>
                    <a:pt x="0" y="52451"/>
                  </a:moveTo>
                  <a:lnTo>
                    <a:pt x="5334" y="44450"/>
                  </a:lnTo>
                  <a:lnTo>
                    <a:pt x="37465" y="66040"/>
                  </a:lnTo>
                  <a:lnTo>
                    <a:pt x="32131" y="74041"/>
                  </a:lnTo>
                  <a:lnTo>
                    <a:pt x="0" y="52451"/>
                  </a:lnTo>
                  <a:close/>
                  <a:moveTo>
                    <a:pt x="42164" y="59309"/>
                  </a:moveTo>
                  <a:lnTo>
                    <a:pt x="47498" y="51308"/>
                  </a:lnTo>
                  <a:lnTo>
                    <a:pt x="15367" y="29718"/>
                  </a:lnTo>
                  <a:lnTo>
                    <a:pt x="10033" y="37719"/>
                  </a:lnTo>
                  <a:lnTo>
                    <a:pt x="42164" y="59309"/>
                  </a:lnTo>
                  <a:close/>
                  <a:moveTo>
                    <a:pt x="52070" y="44450"/>
                  </a:moveTo>
                  <a:lnTo>
                    <a:pt x="57404" y="36449"/>
                  </a:lnTo>
                  <a:lnTo>
                    <a:pt x="25273" y="14859"/>
                  </a:lnTo>
                  <a:lnTo>
                    <a:pt x="19939" y="22860"/>
                  </a:lnTo>
                  <a:lnTo>
                    <a:pt x="52070" y="44450"/>
                  </a:lnTo>
                  <a:close/>
                  <a:moveTo>
                    <a:pt x="62103" y="29591"/>
                  </a:moveTo>
                  <a:lnTo>
                    <a:pt x="67437" y="21590"/>
                  </a:lnTo>
                  <a:lnTo>
                    <a:pt x="35306" y="0"/>
                  </a:lnTo>
                  <a:lnTo>
                    <a:pt x="29972" y="8001"/>
                  </a:lnTo>
                  <a:lnTo>
                    <a:pt x="62103" y="29591"/>
                  </a:lnTo>
                  <a:close/>
                </a:path>
              </a:pathLst>
            </a:custGeom>
            <a:solidFill>
              <a:srgbClr val="ED715C"/>
            </a:solidFill>
          </p:spPr>
        </p:sp>
        <p:sp>
          <p:nvSpPr>
            <p:cNvPr name="Freeform 11" id="11"/>
            <p:cNvSpPr/>
            <p:nvPr/>
          </p:nvSpPr>
          <p:spPr>
            <a:xfrm flipH="false" flipV="false" rot="0">
              <a:off x="63500" y="59055"/>
              <a:ext cx="811657" cy="1068451"/>
            </a:xfrm>
            <a:custGeom>
              <a:avLst/>
              <a:gdLst/>
              <a:ahLst/>
              <a:cxnLst/>
              <a:rect r="r" b="b" t="t" l="l"/>
              <a:pathLst>
                <a:path h="1068451" w="811657">
                  <a:moveTo>
                    <a:pt x="789432" y="99187"/>
                  </a:moveTo>
                  <a:cubicBezTo>
                    <a:pt x="789559" y="99060"/>
                    <a:pt x="795909" y="85344"/>
                    <a:pt x="799465" y="68707"/>
                  </a:cubicBezTo>
                  <a:cubicBezTo>
                    <a:pt x="804291" y="46482"/>
                    <a:pt x="802005" y="28956"/>
                    <a:pt x="792861" y="18161"/>
                  </a:cubicBezTo>
                  <a:cubicBezTo>
                    <a:pt x="779145" y="1905"/>
                    <a:pt x="750443" y="0"/>
                    <a:pt x="707517" y="12446"/>
                  </a:cubicBezTo>
                  <a:cubicBezTo>
                    <a:pt x="675513" y="21717"/>
                    <a:pt x="632968" y="50165"/>
                    <a:pt x="581406" y="96901"/>
                  </a:cubicBezTo>
                  <a:cubicBezTo>
                    <a:pt x="540258" y="134239"/>
                    <a:pt x="493014" y="183388"/>
                    <a:pt x="441071" y="242824"/>
                  </a:cubicBezTo>
                  <a:cubicBezTo>
                    <a:pt x="352679" y="344043"/>
                    <a:pt x="280543" y="441579"/>
                    <a:pt x="279781" y="442468"/>
                  </a:cubicBezTo>
                  <a:lnTo>
                    <a:pt x="279527" y="442849"/>
                  </a:lnTo>
                  <a:lnTo>
                    <a:pt x="287020" y="518160"/>
                  </a:lnTo>
                  <a:lnTo>
                    <a:pt x="268351" y="459740"/>
                  </a:lnTo>
                  <a:lnTo>
                    <a:pt x="264541" y="466471"/>
                  </a:lnTo>
                  <a:cubicBezTo>
                    <a:pt x="218567" y="548640"/>
                    <a:pt x="161544" y="650748"/>
                    <a:pt x="156972" y="761746"/>
                  </a:cubicBezTo>
                  <a:lnTo>
                    <a:pt x="143256" y="742569"/>
                  </a:lnTo>
                  <a:lnTo>
                    <a:pt x="146685" y="849122"/>
                  </a:lnTo>
                  <a:lnTo>
                    <a:pt x="144272" y="847471"/>
                  </a:lnTo>
                  <a:lnTo>
                    <a:pt x="137795" y="857123"/>
                  </a:lnTo>
                  <a:lnTo>
                    <a:pt x="140335" y="858774"/>
                  </a:lnTo>
                  <a:cubicBezTo>
                    <a:pt x="139192" y="860425"/>
                    <a:pt x="137922" y="862203"/>
                    <a:pt x="136779" y="863981"/>
                  </a:cubicBezTo>
                  <a:lnTo>
                    <a:pt x="134366" y="862330"/>
                  </a:lnTo>
                  <a:lnTo>
                    <a:pt x="127889" y="871982"/>
                  </a:lnTo>
                  <a:lnTo>
                    <a:pt x="130302" y="873633"/>
                  </a:lnTo>
                  <a:cubicBezTo>
                    <a:pt x="129159" y="875284"/>
                    <a:pt x="127889" y="877062"/>
                    <a:pt x="126746" y="878840"/>
                  </a:cubicBezTo>
                  <a:lnTo>
                    <a:pt x="124333" y="877189"/>
                  </a:lnTo>
                  <a:lnTo>
                    <a:pt x="117856" y="886841"/>
                  </a:lnTo>
                  <a:lnTo>
                    <a:pt x="120142" y="888365"/>
                  </a:lnTo>
                  <a:cubicBezTo>
                    <a:pt x="118999" y="890016"/>
                    <a:pt x="117729" y="891794"/>
                    <a:pt x="116586" y="893572"/>
                  </a:cubicBezTo>
                  <a:lnTo>
                    <a:pt x="114300" y="892048"/>
                  </a:lnTo>
                  <a:lnTo>
                    <a:pt x="107823" y="901700"/>
                  </a:lnTo>
                  <a:lnTo>
                    <a:pt x="110109" y="903224"/>
                  </a:lnTo>
                  <a:cubicBezTo>
                    <a:pt x="70993" y="960628"/>
                    <a:pt x="34290" y="1015365"/>
                    <a:pt x="1016" y="1065276"/>
                  </a:cubicBezTo>
                  <a:lnTo>
                    <a:pt x="0" y="1066800"/>
                  </a:lnTo>
                  <a:lnTo>
                    <a:pt x="9144" y="1068451"/>
                  </a:lnTo>
                  <a:lnTo>
                    <a:pt x="9525" y="1067689"/>
                  </a:lnTo>
                  <a:cubicBezTo>
                    <a:pt x="9525" y="1067562"/>
                    <a:pt x="12573" y="1061339"/>
                    <a:pt x="22352" y="1052195"/>
                  </a:cubicBezTo>
                  <a:cubicBezTo>
                    <a:pt x="31242" y="1043686"/>
                    <a:pt x="47625" y="1031113"/>
                    <a:pt x="75565" y="1018667"/>
                  </a:cubicBezTo>
                  <a:lnTo>
                    <a:pt x="75819" y="1018540"/>
                  </a:lnTo>
                  <a:lnTo>
                    <a:pt x="75946" y="1018286"/>
                  </a:lnTo>
                  <a:cubicBezTo>
                    <a:pt x="76962" y="1016762"/>
                    <a:pt x="100838" y="980186"/>
                    <a:pt x="138938" y="922782"/>
                  </a:cubicBezTo>
                  <a:lnTo>
                    <a:pt x="141478" y="924433"/>
                  </a:lnTo>
                  <a:lnTo>
                    <a:pt x="147955" y="914781"/>
                  </a:lnTo>
                  <a:lnTo>
                    <a:pt x="145415" y="913130"/>
                  </a:lnTo>
                  <a:cubicBezTo>
                    <a:pt x="146558" y="911479"/>
                    <a:pt x="147701" y="909701"/>
                    <a:pt x="148844" y="907923"/>
                  </a:cubicBezTo>
                  <a:lnTo>
                    <a:pt x="151511" y="909701"/>
                  </a:lnTo>
                  <a:lnTo>
                    <a:pt x="157988" y="900049"/>
                  </a:lnTo>
                  <a:lnTo>
                    <a:pt x="155321" y="898271"/>
                  </a:lnTo>
                  <a:cubicBezTo>
                    <a:pt x="156464" y="896620"/>
                    <a:pt x="157607" y="894842"/>
                    <a:pt x="158750" y="893064"/>
                  </a:cubicBezTo>
                  <a:lnTo>
                    <a:pt x="161544" y="894969"/>
                  </a:lnTo>
                  <a:lnTo>
                    <a:pt x="168021" y="885317"/>
                  </a:lnTo>
                  <a:lnTo>
                    <a:pt x="165227" y="883412"/>
                  </a:lnTo>
                  <a:cubicBezTo>
                    <a:pt x="166370" y="881761"/>
                    <a:pt x="167513" y="879983"/>
                    <a:pt x="168656" y="878205"/>
                  </a:cubicBezTo>
                  <a:lnTo>
                    <a:pt x="171450" y="880110"/>
                  </a:lnTo>
                  <a:lnTo>
                    <a:pt x="177927" y="870458"/>
                  </a:lnTo>
                  <a:lnTo>
                    <a:pt x="175895" y="869188"/>
                  </a:lnTo>
                  <a:lnTo>
                    <a:pt x="302006" y="819150"/>
                  </a:lnTo>
                  <a:lnTo>
                    <a:pt x="280035" y="811530"/>
                  </a:lnTo>
                  <a:cubicBezTo>
                    <a:pt x="307467" y="805688"/>
                    <a:pt x="363982" y="750189"/>
                    <a:pt x="448056" y="646557"/>
                  </a:cubicBezTo>
                  <a:cubicBezTo>
                    <a:pt x="515239" y="563753"/>
                    <a:pt x="575818" y="479552"/>
                    <a:pt x="576326" y="478790"/>
                  </a:cubicBezTo>
                  <a:lnTo>
                    <a:pt x="577596" y="477012"/>
                  </a:lnTo>
                  <a:lnTo>
                    <a:pt x="512064" y="474853"/>
                  </a:lnTo>
                  <a:lnTo>
                    <a:pt x="584962" y="460629"/>
                  </a:lnTo>
                  <a:lnTo>
                    <a:pt x="789432" y="115316"/>
                  </a:lnTo>
                  <a:lnTo>
                    <a:pt x="715772" y="138557"/>
                  </a:lnTo>
                  <a:lnTo>
                    <a:pt x="789178" y="99568"/>
                  </a:lnTo>
                  <a:lnTo>
                    <a:pt x="789432" y="99187"/>
                  </a:lnTo>
                  <a:close/>
                  <a:moveTo>
                    <a:pt x="173228" y="867156"/>
                  </a:moveTo>
                  <a:lnTo>
                    <a:pt x="148844" y="850773"/>
                  </a:lnTo>
                  <a:cubicBezTo>
                    <a:pt x="265049" y="681609"/>
                    <a:pt x="396748" y="496824"/>
                    <a:pt x="513588" y="350266"/>
                  </a:cubicBezTo>
                  <a:cubicBezTo>
                    <a:pt x="578104" y="269367"/>
                    <a:pt x="618871" y="224282"/>
                    <a:pt x="640207" y="202057"/>
                  </a:cubicBezTo>
                  <a:cubicBezTo>
                    <a:pt x="527050" y="340360"/>
                    <a:pt x="303022" y="672084"/>
                    <a:pt x="173228" y="867156"/>
                  </a:cubicBezTo>
                  <a:close/>
                  <a:moveTo>
                    <a:pt x="74295" y="1016762"/>
                  </a:moveTo>
                  <a:cubicBezTo>
                    <a:pt x="24892" y="1038606"/>
                    <a:pt x="10414" y="1061466"/>
                    <a:pt x="7874" y="1065911"/>
                  </a:cubicBezTo>
                  <a:lnTo>
                    <a:pt x="3810" y="1065149"/>
                  </a:lnTo>
                  <a:cubicBezTo>
                    <a:pt x="36703" y="1015619"/>
                    <a:pt x="73279" y="961390"/>
                    <a:pt x="111887" y="904494"/>
                  </a:cubicBezTo>
                  <a:lnTo>
                    <a:pt x="137033" y="921385"/>
                  </a:lnTo>
                  <a:cubicBezTo>
                    <a:pt x="100330" y="976884"/>
                    <a:pt x="76835" y="1012825"/>
                    <a:pt x="74295" y="1016762"/>
                  </a:cubicBezTo>
                  <a:close/>
                  <a:moveTo>
                    <a:pt x="140970" y="921766"/>
                  </a:moveTo>
                  <a:lnTo>
                    <a:pt x="110490" y="901192"/>
                  </a:lnTo>
                  <a:lnTo>
                    <a:pt x="114808" y="894842"/>
                  </a:lnTo>
                  <a:lnTo>
                    <a:pt x="145415" y="915416"/>
                  </a:lnTo>
                  <a:lnTo>
                    <a:pt x="141097" y="921766"/>
                  </a:lnTo>
                  <a:close/>
                  <a:moveTo>
                    <a:pt x="143510" y="911860"/>
                  </a:moveTo>
                  <a:lnTo>
                    <a:pt x="118491" y="895096"/>
                  </a:lnTo>
                  <a:cubicBezTo>
                    <a:pt x="119634" y="893445"/>
                    <a:pt x="120904" y="891667"/>
                    <a:pt x="122047" y="889889"/>
                  </a:cubicBezTo>
                  <a:lnTo>
                    <a:pt x="146939" y="906653"/>
                  </a:lnTo>
                  <a:cubicBezTo>
                    <a:pt x="145796" y="908304"/>
                    <a:pt x="144653" y="910082"/>
                    <a:pt x="143510" y="911860"/>
                  </a:cubicBezTo>
                  <a:close/>
                  <a:moveTo>
                    <a:pt x="151003" y="907034"/>
                  </a:moveTo>
                  <a:lnTo>
                    <a:pt x="120396" y="886460"/>
                  </a:lnTo>
                  <a:lnTo>
                    <a:pt x="124714" y="880110"/>
                  </a:lnTo>
                  <a:lnTo>
                    <a:pt x="155321" y="900684"/>
                  </a:lnTo>
                  <a:lnTo>
                    <a:pt x="151003" y="907034"/>
                  </a:lnTo>
                  <a:close/>
                  <a:moveTo>
                    <a:pt x="153416" y="897001"/>
                  </a:moveTo>
                  <a:lnTo>
                    <a:pt x="128651" y="880364"/>
                  </a:lnTo>
                  <a:cubicBezTo>
                    <a:pt x="129794" y="878713"/>
                    <a:pt x="131064" y="876935"/>
                    <a:pt x="132207" y="875157"/>
                  </a:cubicBezTo>
                  <a:lnTo>
                    <a:pt x="156972" y="891794"/>
                  </a:lnTo>
                  <a:cubicBezTo>
                    <a:pt x="155702" y="893445"/>
                    <a:pt x="154559" y="895223"/>
                    <a:pt x="153543" y="897001"/>
                  </a:cubicBezTo>
                  <a:close/>
                  <a:moveTo>
                    <a:pt x="160909" y="892175"/>
                  </a:moveTo>
                  <a:lnTo>
                    <a:pt x="130429" y="871601"/>
                  </a:lnTo>
                  <a:lnTo>
                    <a:pt x="134747" y="865251"/>
                  </a:lnTo>
                  <a:lnTo>
                    <a:pt x="165227" y="885825"/>
                  </a:lnTo>
                  <a:lnTo>
                    <a:pt x="160909" y="892175"/>
                  </a:lnTo>
                  <a:close/>
                  <a:moveTo>
                    <a:pt x="163195" y="882015"/>
                  </a:moveTo>
                  <a:lnTo>
                    <a:pt x="138557" y="865378"/>
                  </a:lnTo>
                  <a:cubicBezTo>
                    <a:pt x="139700" y="863727"/>
                    <a:pt x="140970" y="861949"/>
                    <a:pt x="142113" y="860171"/>
                  </a:cubicBezTo>
                  <a:lnTo>
                    <a:pt x="166624" y="876681"/>
                  </a:lnTo>
                  <a:cubicBezTo>
                    <a:pt x="165481" y="878459"/>
                    <a:pt x="164338" y="880110"/>
                    <a:pt x="163195" y="881888"/>
                  </a:cubicBezTo>
                  <a:close/>
                  <a:moveTo>
                    <a:pt x="175260" y="870839"/>
                  </a:moveTo>
                  <a:lnTo>
                    <a:pt x="170942" y="877316"/>
                  </a:lnTo>
                  <a:lnTo>
                    <a:pt x="140335" y="856742"/>
                  </a:lnTo>
                  <a:lnTo>
                    <a:pt x="144653" y="850265"/>
                  </a:lnTo>
                  <a:lnTo>
                    <a:pt x="172847" y="869188"/>
                  </a:lnTo>
                  <a:cubicBezTo>
                    <a:pt x="172593" y="869569"/>
                    <a:pt x="172339" y="869950"/>
                    <a:pt x="172085" y="870331"/>
                  </a:cubicBezTo>
                  <a:lnTo>
                    <a:pt x="173609" y="869696"/>
                  </a:lnTo>
                  <a:lnTo>
                    <a:pt x="175133" y="870712"/>
                  </a:lnTo>
                  <a:close/>
                  <a:moveTo>
                    <a:pt x="703580" y="142367"/>
                  </a:moveTo>
                  <a:lnTo>
                    <a:pt x="704469" y="144526"/>
                  </a:lnTo>
                  <a:lnTo>
                    <a:pt x="784479" y="119253"/>
                  </a:lnTo>
                  <a:lnTo>
                    <a:pt x="583692" y="458470"/>
                  </a:lnTo>
                  <a:lnTo>
                    <a:pt x="491744" y="476377"/>
                  </a:lnTo>
                  <a:lnTo>
                    <a:pt x="573405" y="479044"/>
                  </a:lnTo>
                  <a:cubicBezTo>
                    <a:pt x="554355" y="505333"/>
                    <a:pt x="330581" y="812800"/>
                    <a:pt x="274955" y="809498"/>
                  </a:cubicBezTo>
                  <a:lnTo>
                    <a:pt x="266446" y="808990"/>
                  </a:lnTo>
                  <a:lnTo>
                    <a:pt x="295529" y="819023"/>
                  </a:lnTo>
                  <a:lnTo>
                    <a:pt x="176657" y="866267"/>
                  </a:lnTo>
                  <a:cubicBezTo>
                    <a:pt x="313182" y="661035"/>
                    <a:pt x="552577" y="306705"/>
                    <a:pt x="658622" y="183769"/>
                  </a:cubicBezTo>
                  <a:lnTo>
                    <a:pt x="656971" y="182118"/>
                  </a:lnTo>
                  <a:cubicBezTo>
                    <a:pt x="656590" y="182499"/>
                    <a:pt x="613918" y="220980"/>
                    <a:pt x="512064" y="348488"/>
                  </a:cubicBezTo>
                  <a:cubicBezTo>
                    <a:pt x="395732" y="494284"/>
                    <a:pt x="264795" y="677926"/>
                    <a:pt x="149098" y="846328"/>
                  </a:cubicBezTo>
                  <a:lnTo>
                    <a:pt x="146050" y="750062"/>
                  </a:lnTo>
                  <a:lnTo>
                    <a:pt x="159385" y="768604"/>
                  </a:lnTo>
                  <a:lnTo>
                    <a:pt x="159512" y="765175"/>
                  </a:lnTo>
                  <a:cubicBezTo>
                    <a:pt x="162941" y="653415"/>
                    <a:pt x="220599" y="550418"/>
                    <a:pt x="266827" y="467614"/>
                  </a:cubicBezTo>
                  <a:lnTo>
                    <a:pt x="268097" y="465455"/>
                  </a:lnTo>
                  <a:lnTo>
                    <a:pt x="291846" y="539623"/>
                  </a:lnTo>
                  <a:lnTo>
                    <a:pt x="282321" y="443484"/>
                  </a:lnTo>
                  <a:cubicBezTo>
                    <a:pt x="287147" y="436880"/>
                    <a:pt x="357632" y="342265"/>
                    <a:pt x="443230" y="244221"/>
                  </a:cubicBezTo>
                  <a:cubicBezTo>
                    <a:pt x="495046" y="184785"/>
                    <a:pt x="542163" y="135763"/>
                    <a:pt x="583438" y="98552"/>
                  </a:cubicBezTo>
                  <a:cubicBezTo>
                    <a:pt x="634873" y="52070"/>
                    <a:pt x="676910" y="23876"/>
                    <a:pt x="708660" y="14605"/>
                  </a:cubicBezTo>
                  <a:cubicBezTo>
                    <a:pt x="750570" y="2540"/>
                    <a:pt x="778383" y="4191"/>
                    <a:pt x="791464" y="19558"/>
                  </a:cubicBezTo>
                  <a:cubicBezTo>
                    <a:pt x="811657" y="43434"/>
                    <a:pt x="789940" y="93091"/>
                    <a:pt x="787908" y="97663"/>
                  </a:cubicBezTo>
                  <a:lnTo>
                    <a:pt x="703961" y="142113"/>
                  </a:lnTo>
                  <a:close/>
                </a:path>
              </a:pathLst>
            </a:custGeom>
            <a:solidFill>
              <a:srgbClr val="231F20"/>
            </a:solidFill>
          </p:spPr>
        </p:sp>
      </p:grpSp>
      <p:grpSp>
        <p:nvGrpSpPr>
          <p:cNvPr name="Group 12" id="12"/>
          <p:cNvGrpSpPr>
            <a:grpSpLocks noChangeAspect="true"/>
          </p:cNvGrpSpPr>
          <p:nvPr/>
        </p:nvGrpSpPr>
        <p:grpSpPr>
          <a:xfrm rot="0">
            <a:off x="8354187" y="4442593"/>
            <a:ext cx="1040378" cy="1430874"/>
            <a:chOff x="0" y="0"/>
            <a:chExt cx="1040371" cy="1430871"/>
          </a:xfrm>
        </p:grpSpPr>
        <p:sp>
          <p:nvSpPr>
            <p:cNvPr name="Freeform 13" id="13"/>
            <p:cNvSpPr/>
            <p:nvPr/>
          </p:nvSpPr>
          <p:spPr>
            <a:xfrm flipH="false" flipV="false" rot="0">
              <a:off x="62230" y="302260"/>
              <a:ext cx="268732" cy="470535"/>
            </a:xfrm>
            <a:custGeom>
              <a:avLst/>
              <a:gdLst/>
              <a:ahLst/>
              <a:cxnLst/>
              <a:rect r="r" b="b" t="t" l="l"/>
              <a:pathLst>
                <a:path h="470535" w="268732">
                  <a:moveTo>
                    <a:pt x="137795" y="2794"/>
                  </a:moveTo>
                  <a:cubicBezTo>
                    <a:pt x="8890" y="12065"/>
                    <a:pt x="3302" y="126492"/>
                    <a:pt x="1524" y="164211"/>
                  </a:cubicBezTo>
                  <a:lnTo>
                    <a:pt x="1397" y="166878"/>
                  </a:lnTo>
                  <a:cubicBezTo>
                    <a:pt x="0" y="195834"/>
                    <a:pt x="11303" y="361569"/>
                    <a:pt x="16256" y="431419"/>
                  </a:cubicBezTo>
                  <a:cubicBezTo>
                    <a:pt x="17780" y="453136"/>
                    <a:pt x="35941" y="470408"/>
                    <a:pt x="57658" y="470535"/>
                  </a:cubicBezTo>
                  <a:cubicBezTo>
                    <a:pt x="59817" y="470535"/>
                    <a:pt x="61976" y="470535"/>
                    <a:pt x="64262" y="470535"/>
                  </a:cubicBezTo>
                  <a:cubicBezTo>
                    <a:pt x="116205" y="470535"/>
                    <a:pt x="163322" y="463931"/>
                    <a:pt x="208026" y="450342"/>
                  </a:cubicBezTo>
                  <a:cubicBezTo>
                    <a:pt x="235839" y="441960"/>
                    <a:pt x="255270" y="416560"/>
                    <a:pt x="256540" y="387223"/>
                  </a:cubicBezTo>
                  <a:lnTo>
                    <a:pt x="266192" y="156464"/>
                  </a:lnTo>
                  <a:cubicBezTo>
                    <a:pt x="266319" y="153162"/>
                    <a:pt x="268732" y="74422"/>
                    <a:pt x="223266" y="30480"/>
                  </a:cubicBezTo>
                  <a:cubicBezTo>
                    <a:pt x="201549" y="9525"/>
                    <a:pt x="172847" y="0"/>
                    <a:pt x="137922" y="2667"/>
                  </a:cubicBezTo>
                  <a:close/>
                  <a:moveTo>
                    <a:pt x="245491" y="155829"/>
                  </a:moveTo>
                  <a:lnTo>
                    <a:pt x="235839" y="386461"/>
                  </a:lnTo>
                  <a:cubicBezTo>
                    <a:pt x="234950" y="407035"/>
                    <a:pt x="221361" y="424815"/>
                    <a:pt x="201930" y="430657"/>
                  </a:cubicBezTo>
                  <a:cubicBezTo>
                    <a:pt x="157353" y="444246"/>
                    <a:pt x="110490" y="450342"/>
                    <a:pt x="57785" y="449961"/>
                  </a:cubicBezTo>
                  <a:cubicBezTo>
                    <a:pt x="46736" y="449834"/>
                    <a:pt x="37465" y="441071"/>
                    <a:pt x="36703" y="430022"/>
                  </a:cubicBezTo>
                  <a:cubicBezTo>
                    <a:pt x="26670" y="285115"/>
                    <a:pt x="21082" y="187198"/>
                    <a:pt x="22098" y="167894"/>
                  </a:cubicBezTo>
                  <a:lnTo>
                    <a:pt x="22225" y="165100"/>
                  </a:lnTo>
                  <a:cubicBezTo>
                    <a:pt x="25273" y="102743"/>
                    <a:pt x="41275" y="30353"/>
                    <a:pt x="139319" y="23241"/>
                  </a:cubicBezTo>
                  <a:cubicBezTo>
                    <a:pt x="142494" y="22987"/>
                    <a:pt x="145542" y="22860"/>
                    <a:pt x="148590" y="22860"/>
                  </a:cubicBezTo>
                  <a:cubicBezTo>
                    <a:pt x="173228" y="22860"/>
                    <a:pt x="193421" y="30353"/>
                    <a:pt x="208788" y="45212"/>
                  </a:cubicBezTo>
                  <a:cubicBezTo>
                    <a:pt x="247523" y="82677"/>
                    <a:pt x="245491" y="154813"/>
                    <a:pt x="245491" y="155448"/>
                  </a:cubicBezTo>
                  <a:close/>
                </a:path>
              </a:pathLst>
            </a:custGeom>
            <a:solidFill>
              <a:srgbClr val="000000"/>
            </a:solidFill>
          </p:spPr>
        </p:sp>
        <p:sp>
          <p:nvSpPr>
            <p:cNvPr name="Freeform 14" id="14"/>
            <p:cNvSpPr/>
            <p:nvPr/>
          </p:nvSpPr>
          <p:spPr>
            <a:xfrm flipH="false" flipV="false" rot="0">
              <a:off x="59563" y="781558"/>
              <a:ext cx="248158" cy="240665"/>
            </a:xfrm>
            <a:custGeom>
              <a:avLst/>
              <a:gdLst/>
              <a:ahLst/>
              <a:cxnLst/>
              <a:rect r="r" b="b" t="t" l="l"/>
              <a:pathLst>
                <a:path h="240665" w="248158">
                  <a:moveTo>
                    <a:pt x="162560" y="1016"/>
                  </a:moveTo>
                  <a:cubicBezTo>
                    <a:pt x="126492" y="0"/>
                    <a:pt x="52324" y="5334"/>
                    <a:pt x="29591" y="32766"/>
                  </a:cubicBezTo>
                  <a:cubicBezTo>
                    <a:pt x="0" y="68580"/>
                    <a:pt x="30480" y="162687"/>
                    <a:pt x="34544" y="174625"/>
                  </a:cubicBezTo>
                  <a:cubicBezTo>
                    <a:pt x="36576" y="182118"/>
                    <a:pt x="55499" y="240665"/>
                    <a:pt x="136398" y="240665"/>
                  </a:cubicBezTo>
                  <a:cubicBezTo>
                    <a:pt x="225679" y="240665"/>
                    <a:pt x="236601" y="168783"/>
                    <a:pt x="236728" y="167767"/>
                  </a:cubicBezTo>
                  <a:cubicBezTo>
                    <a:pt x="238760" y="147193"/>
                    <a:pt x="248158" y="43561"/>
                    <a:pt x="230251" y="19177"/>
                  </a:cubicBezTo>
                  <a:cubicBezTo>
                    <a:pt x="220091" y="5461"/>
                    <a:pt x="187833" y="1651"/>
                    <a:pt x="162560" y="1016"/>
                  </a:cubicBezTo>
                  <a:close/>
                  <a:moveTo>
                    <a:pt x="216154" y="165227"/>
                  </a:moveTo>
                  <a:cubicBezTo>
                    <a:pt x="215773" y="167513"/>
                    <a:pt x="207264" y="219964"/>
                    <a:pt x="136398" y="219964"/>
                  </a:cubicBezTo>
                  <a:cubicBezTo>
                    <a:pt x="67310" y="219964"/>
                    <a:pt x="54991" y="171323"/>
                    <a:pt x="54483" y="169291"/>
                  </a:cubicBezTo>
                  <a:cubicBezTo>
                    <a:pt x="54356" y="168910"/>
                    <a:pt x="54356" y="168529"/>
                    <a:pt x="54229" y="168275"/>
                  </a:cubicBezTo>
                  <a:cubicBezTo>
                    <a:pt x="41910" y="131826"/>
                    <a:pt x="28575" y="66421"/>
                    <a:pt x="45593" y="45974"/>
                  </a:cubicBezTo>
                  <a:cubicBezTo>
                    <a:pt x="57150" y="32004"/>
                    <a:pt x="103632" y="21590"/>
                    <a:pt x="152908" y="21590"/>
                  </a:cubicBezTo>
                  <a:cubicBezTo>
                    <a:pt x="154940" y="21590"/>
                    <a:pt x="156972" y="21590"/>
                    <a:pt x="159004" y="21590"/>
                  </a:cubicBezTo>
                  <a:cubicBezTo>
                    <a:pt x="195072" y="22225"/>
                    <a:pt x="211328" y="28575"/>
                    <a:pt x="213614" y="31496"/>
                  </a:cubicBezTo>
                  <a:cubicBezTo>
                    <a:pt x="222377" y="43434"/>
                    <a:pt x="221869" y="109093"/>
                    <a:pt x="216281" y="165227"/>
                  </a:cubicBezTo>
                  <a:close/>
                </a:path>
              </a:pathLst>
            </a:custGeom>
            <a:solidFill>
              <a:srgbClr val="000000"/>
            </a:solidFill>
          </p:spPr>
        </p:sp>
        <p:sp>
          <p:nvSpPr>
            <p:cNvPr name="Freeform 15" id="15"/>
            <p:cNvSpPr/>
            <p:nvPr/>
          </p:nvSpPr>
          <p:spPr>
            <a:xfrm flipH="false" flipV="false" rot="0">
              <a:off x="427228" y="725551"/>
              <a:ext cx="249809" cy="417322"/>
            </a:xfrm>
            <a:custGeom>
              <a:avLst/>
              <a:gdLst/>
              <a:ahLst/>
              <a:cxnLst/>
              <a:rect r="r" b="b" t="t" l="l"/>
              <a:pathLst>
                <a:path h="417322" w="249809">
                  <a:moveTo>
                    <a:pt x="178054" y="417195"/>
                  </a:moveTo>
                  <a:cubicBezTo>
                    <a:pt x="187833" y="417195"/>
                    <a:pt x="197739" y="416941"/>
                    <a:pt x="207899" y="416306"/>
                  </a:cubicBezTo>
                  <a:cubicBezTo>
                    <a:pt x="227965" y="415163"/>
                    <a:pt x="244221" y="398653"/>
                    <a:pt x="244729" y="378587"/>
                  </a:cubicBezTo>
                  <a:cubicBezTo>
                    <a:pt x="246380" y="316103"/>
                    <a:pt x="249809" y="168021"/>
                    <a:pt x="247269" y="142240"/>
                  </a:cubicBezTo>
                  <a:lnTo>
                    <a:pt x="247015" y="139827"/>
                  </a:lnTo>
                  <a:cubicBezTo>
                    <a:pt x="243840" y="106172"/>
                    <a:pt x="234061" y="3683"/>
                    <a:pt x="116205" y="762"/>
                  </a:cubicBezTo>
                  <a:cubicBezTo>
                    <a:pt x="84201" y="0"/>
                    <a:pt x="57912" y="9779"/>
                    <a:pt x="38989" y="29972"/>
                  </a:cubicBezTo>
                  <a:cubicBezTo>
                    <a:pt x="0" y="71374"/>
                    <a:pt x="5334" y="141351"/>
                    <a:pt x="5588" y="144399"/>
                  </a:cubicBezTo>
                  <a:lnTo>
                    <a:pt x="23749" y="349504"/>
                  </a:lnTo>
                  <a:cubicBezTo>
                    <a:pt x="26162" y="376047"/>
                    <a:pt x="45085" y="398272"/>
                    <a:pt x="70993" y="404749"/>
                  </a:cubicBezTo>
                  <a:cubicBezTo>
                    <a:pt x="104521" y="413131"/>
                    <a:pt x="140462" y="417322"/>
                    <a:pt x="178181" y="417322"/>
                  </a:cubicBezTo>
                  <a:close/>
                  <a:moveTo>
                    <a:pt x="44069" y="347599"/>
                  </a:moveTo>
                  <a:lnTo>
                    <a:pt x="26035" y="142494"/>
                  </a:lnTo>
                  <a:cubicBezTo>
                    <a:pt x="26035" y="141859"/>
                    <a:pt x="21209" y="78613"/>
                    <a:pt x="53975" y="44069"/>
                  </a:cubicBezTo>
                  <a:cubicBezTo>
                    <a:pt x="68199" y="28956"/>
                    <a:pt x="87884" y="21336"/>
                    <a:pt x="112649" y="21336"/>
                  </a:cubicBezTo>
                  <a:cubicBezTo>
                    <a:pt x="113665" y="21336"/>
                    <a:pt x="114681" y="21336"/>
                    <a:pt x="115697" y="21336"/>
                  </a:cubicBezTo>
                  <a:cubicBezTo>
                    <a:pt x="203962" y="23495"/>
                    <a:pt x="221234" y="86868"/>
                    <a:pt x="226441" y="141732"/>
                  </a:cubicBezTo>
                  <a:lnTo>
                    <a:pt x="226695" y="144272"/>
                  </a:lnTo>
                  <a:cubicBezTo>
                    <a:pt x="228346" y="161417"/>
                    <a:pt x="227330" y="248793"/>
                    <a:pt x="224028" y="378206"/>
                  </a:cubicBezTo>
                  <a:cubicBezTo>
                    <a:pt x="223774" y="387477"/>
                    <a:pt x="216154" y="395224"/>
                    <a:pt x="206756" y="395732"/>
                  </a:cubicBezTo>
                  <a:cubicBezTo>
                    <a:pt x="159512" y="398399"/>
                    <a:pt x="116586" y="394716"/>
                    <a:pt x="75946" y="384556"/>
                  </a:cubicBezTo>
                  <a:cubicBezTo>
                    <a:pt x="58547" y="380238"/>
                    <a:pt x="45847" y="365379"/>
                    <a:pt x="44323" y="347599"/>
                  </a:cubicBezTo>
                  <a:close/>
                </a:path>
              </a:pathLst>
            </a:custGeom>
            <a:solidFill>
              <a:srgbClr val="000000"/>
            </a:solidFill>
          </p:spPr>
        </p:sp>
        <p:sp>
          <p:nvSpPr>
            <p:cNvPr name="Freeform 16" id="16"/>
            <p:cNvSpPr/>
            <p:nvPr/>
          </p:nvSpPr>
          <p:spPr>
            <a:xfrm flipH="false" flipV="false" rot="0">
              <a:off x="466725" y="1150239"/>
              <a:ext cx="227203" cy="217043"/>
            </a:xfrm>
            <a:custGeom>
              <a:avLst/>
              <a:gdLst/>
              <a:ahLst/>
              <a:cxnLst/>
              <a:rect r="r" b="b" t="t" l="l"/>
              <a:pathLst>
                <a:path h="217043" w="227203">
                  <a:moveTo>
                    <a:pt x="76073" y="2286"/>
                  </a:moveTo>
                  <a:cubicBezTo>
                    <a:pt x="42672" y="4699"/>
                    <a:pt x="22225" y="11303"/>
                    <a:pt x="15113" y="21717"/>
                  </a:cubicBezTo>
                  <a:cubicBezTo>
                    <a:pt x="0" y="43942"/>
                    <a:pt x="11303" y="129413"/>
                    <a:pt x="15240" y="155575"/>
                  </a:cubicBezTo>
                  <a:cubicBezTo>
                    <a:pt x="15367" y="156210"/>
                    <a:pt x="27559" y="217043"/>
                    <a:pt x="103124" y="217043"/>
                  </a:cubicBezTo>
                  <a:cubicBezTo>
                    <a:pt x="105283" y="217043"/>
                    <a:pt x="107569" y="217043"/>
                    <a:pt x="109855" y="216916"/>
                  </a:cubicBezTo>
                  <a:cubicBezTo>
                    <a:pt x="183388" y="213487"/>
                    <a:pt x="198374" y="160401"/>
                    <a:pt x="200152" y="153162"/>
                  </a:cubicBezTo>
                  <a:cubicBezTo>
                    <a:pt x="203327" y="142113"/>
                    <a:pt x="227203" y="56515"/>
                    <a:pt x="198501" y="25400"/>
                  </a:cubicBezTo>
                  <a:cubicBezTo>
                    <a:pt x="176530" y="1651"/>
                    <a:pt x="108839" y="0"/>
                    <a:pt x="76073" y="2286"/>
                  </a:cubicBezTo>
                  <a:close/>
                  <a:moveTo>
                    <a:pt x="180213" y="147574"/>
                  </a:moveTo>
                  <a:cubicBezTo>
                    <a:pt x="180086" y="147955"/>
                    <a:pt x="179959" y="148336"/>
                    <a:pt x="179959" y="148590"/>
                  </a:cubicBezTo>
                  <a:cubicBezTo>
                    <a:pt x="179959" y="148844"/>
                    <a:pt x="171196" y="193294"/>
                    <a:pt x="108839" y="196215"/>
                  </a:cubicBezTo>
                  <a:cubicBezTo>
                    <a:pt x="45847" y="199136"/>
                    <a:pt x="35814" y="153670"/>
                    <a:pt x="35560" y="152146"/>
                  </a:cubicBezTo>
                  <a:cubicBezTo>
                    <a:pt x="28321" y="103251"/>
                    <a:pt x="24892" y="44069"/>
                    <a:pt x="32131" y="33401"/>
                  </a:cubicBezTo>
                  <a:cubicBezTo>
                    <a:pt x="34544" y="30480"/>
                    <a:pt x="52451" y="23495"/>
                    <a:pt x="89789" y="22225"/>
                  </a:cubicBezTo>
                  <a:cubicBezTo>
                    <a:pt x="93345" y="22098"/>
                    <a:pt x="96901" y="22098"/>
                    <a:pt x="100330" y="22098"/>
                  </a:cubicBezTo>
                  <a:cubicBezTo>
                    <a:pt x="139192" y="22098"/>
                    <a:pt x="173863" y="29083"/>
                    <a:pt x="183261" y="39370"/>
                  </a:cubicBezTo>
                  <a:cubicBezTo>
                    <a:pt x="199136" y="56515"/>
                    <a:pt x="189865" y="114808"/>
                    <a:pt x="180213" y="147574"/>
                  </a:cubicBezTo>
                  <a:close/>
                </a:path>
              </a:pathLst>
            </a:custGeom>
            <a:solidFill>
              <a:srgbClr val="000000"/>
            </a:solidFill>
          </p:spPr>
        </p:sp>
        <p:sp>
          <p:nvSpPr>
            <p:cNvPr name="Freeform 17" id="17"/>
            <p:cNvSpPr/>
            <p:nvPr/>
          </p:nvSpPr>
          <p:spPr>
            <a:xfrm flipH="false" flipV="false" rot="0">
              <a:off x="606679" y="62865"/>
              <a:ext cx="411861" cy="403860"/>
            </a:xfrm>
            <a:custGeom>
              <a:avLst/>
              <a:gdLst/>
              <a:ahLst/>
              <a:cxnLst/>
              <a:rect r="r" b="b" t="t" l="l"/>
              <a:pathLst>
                <a:path h="403860" w="411861">
                  <a:moveTo>
                    <a:pt x="330327" y="34417"/>
                  </a:moveTo>
                  <a:cubicBezTo>
                    <a:pt x="307975" y="11176"/>
                    <a:pt x="282575" y="0"/>
                    <a:pt x="254889" y="635"/>
                  </a:cubicBezTo>
                  <a:cubicBezTo>
                    <a:pt x="197993" y="2540"/>
                    <a:pt x="152654" y="55880"/>
                    <a:pt x="150749" y="58166"/>
                  </a:cubicBezTo>
                  <a:lnTo>
                    <a:pt x="19177" y="216535"/>
                  </a:lnTo>
                  <a:cubicBezTo>
                    <a:pt x="2159" y="237109"/>
                    <a:pt x="0" y="266192"/>
                    <a:pt x="13843" y="289052"/>
                  </a:cubicBezTo>
                  <a:cubicBezTo>
                    <a:pt x="36322" y="326263"/>
                    <a:pt x="66294" y="361569"/>
                    <a:pt x="102743" y="394081"/>
                  </a:cubicBezTo>
                  <a:cubicBezTo>
                    <a:pt x="110109" y="400685"/>
                    <a:pt x="119507" y="403860"/>
                    <a:pt x="128778" y="403860"/>
                  </a:cubicBezTo>
                  <a:cubicBezTo>
                    <a:pt x="138430" y="403860"/>
                    <a:pt x="148082" y="400304"/>
                    <a:pt x="155448" y="393319"/>
                  </a:cubicBezTo>
                  <a:cubicBezTo>
                    <a:pt x="211455" y="339598"/>
                    <a:pt x="307975" y="246761"/>
                    <a:pt x="323596" y="227457"/>
                  </a:cubicBezTo>
                  <a:lnTo>
                    <a:pt x="325120" y="225552"/>
                  </a:lnTo>
                  <a:cubicBezTo>
                    <a:pt x="346583" y="199390"/>
                    <a:pt x="411861" y="119761"/>
                    <a:pt x="330200" y="34544"/>
                  </a:cubicBezTo>
                  <a:close/>
                  <a:moveTo>
                    <a:pt x="309118" y="212344"/>
                  </a:moveTo>
                  <a:lnTo>
                    <a:pt x="307594" y="214249"/>
                  </a:lnTo>
                  <a:cubicBezTo>
                    <a:pt x="296799" y="227457"/>
                    <a:pt x="234569" y="288798"/>
                    <a:pt x="141097" y="378333"/>
                  </a:cubicBezTo>
                  <a:cubicBezTo>
                    <a:pt x="134366" y="384810"/>
                    <a:pt x="123571" y="384810"/>
                    <a:pt x="116459" y="378587"/>
                  </a:cubicBezTo>
                  <a:cubicBezTo>
                    <a:pt x="81026" y="347091"/>
                    <a:pt x="53213" y="314325"/>
                    <a:pt x="31496" y="278384"/>
                  </a:cubicBezTo>
                  <a:cubicBezTo>
                    <a:pt x="22225" y="263017"/>
                    <a:pt x="23622" y="243586"/>
                    <a:pt x="35052" y="229870"/>
                  </a:cubicBezTo>
                  <a:lnTo>
                    <a:pt x="166497" y="71501"/>
                  </a:lnTo>
                  <a:cubicBezTo>
                    <a:pt x="166878" y="70993"/>
                    <a:pt x="208026" y="22860"/>
                    <a:pt x="255651" y="21336"/>
                  </a:cubicBezTo>
                  <a:cubicBezTo>
                    <a:pt x="256413" y="21336"/>
                    <a:pt x="257175" y="21336"/>
                    <a:pt x="257810" y="21336"/>
                  </a:cubicBezTo>
                  <a:cubicBezTo>
                    <a:pt x="278511" y="21336"/>
                    <a:pt x="297815" y="30607"/>
                    <a:pt x="315341" y="48768"/>
                  </a:cubicBezTo>
                  <a:cubicBezTo>
                    <a:pt x="376428" y="112649"/>
                    <a:pt x="344170" y="169672"/>
                    <a:pt x="309118" y="212344"/>
                  </a:cubicBezTo>
                  <a:close/>
                </a:path>
              </a:pathLst>
            </a:custGeom>
            <a:solidFill>
              <a:srgbClr val="000000"/>
            </a:solidFill>
          </p:spPr>
        </p:sp>
        <p:sp>
          <p:nvSpPr>
            <p:cNvPr name="Freeform 18" id="18"/>
            <p:cNvSpPr/>
            <p:nvPr/>
          </p:nvSpPr>
          <p:spPr>
            <a:xfrm flipH="false" flipV="false" rot="0">
              <a:off x="448818" y="367665"/>
              <a:ext cx="259334" cy="237109"/>
            </a:xfrm>
            <a:custGeom>
              <a:avLst/>
              <a:gdLst/>
              <a:ahLst/>
              <a:cxnLst/>
              <a:rect r="r" b="b" t="t" l="l"/>
              <a:pathLst>
                <a:path h="237109" w="259334">
                  <a:moveTo>
                    <a:pt x="187579" y="31623"/>
                  </a:moveTo>
                  <a:cubicBezTo>
                    <a:pt x="162179" y="9906"/>
                    <a:pt x="143002" y="0"/>
                    <a:pt x="130683" y="2413"/>
                  </a:cubicBezTo>
                  <a:cubicBezTo>
                    <a:pt x="104267" y="7493"/>
                    <a:pt x="52070" y="76200"/>
                    <a:pt x="36576" y="97409"/>
                  </a:cubicBezTo>
                  <a:cubicBezTo>
                    <a:pt x="36195" y="97917"/>
                    <a:pt x="0" y="152908"/>
                    <a:pt x="60452" y="207772"/>
                  </a:cubicBezTo>
                  <a:cubicBezTo>
                    <a:pt x="85725" y="230632"/>
                    <a:pt x="109474" y="237109"/>
                    <a:pt x="128524" y="237109"/>
                  </a:cubicBezTo>
                  <a:cubicBezTo>
                    <a:pt x="150622" y="237109"/>
                    <a:pt x="165989" y="228346"/>
                    <a:pt x="169418" y="226187"/>
                  </a:cubicBezTo>
                  <a:cubicBezTo>
                    <a:pt x="179451" y="220599"/>
                    <a:pt x="256667" y="176657"/>
                    <a:pt x="258191" y="134366"/>
                  </a:cubicBezTo>
                  <a:cubicBezTo>
                    <a:pt x="259334" y="101981"/>
                    <a:pt x="212471" y="52959"/>
                    <a:pt x="187579" y="31623"/>
                  </a:cubicBezTo>
                  <a:close/>
                  <a:moveTo>
                    <a:pt x="159258" y="208153"/>
                  </a:moveTo>
                  <a:cubicBezTo>
                    <a:pt x="159004" y="208280"/>
                    <a:pt x="158623" y="208534"/>
                    <a:pt x="158369" y="208661"/>
                  </a:cubicBezTo>
                  <a:cubicBezTo>
                    <a:pt x="156845" y="209677"/>
                    <a:pt x="120142" y="233807"/>
                    <a:pt x="74422" y="192278"/>
                  </a:cubicBezTo>
                  <a:cubicBezTo>
                    <a:pt x="27559" y="149733"/>
                    <a:pt x="52705" y="110490"/>
                    <a:pt x="53467" y="109220"/>
                  </a:cubicBezTo>
                  <a:cubicBezTo>
                    <a:pt x="82677" y="69469"/>
                    <a:pt x="122047" y="25019"/>
                    <a:pt x="134620" y="22606"/>
                  </a:cubicBezTo>
                  <a:cubicBezTo>
                    <a:pt x="134747" y="22606"/>
                    <a:pt x="134874" y="22606"/>
                    <a:pt x="134874" y="22606"/>
                  </a:cubicBezTo>
                  <a:cubicBezTo>
                    <a:pt x="139319" y="22606"/>
                    <a:pt x="156591" y="30480"/>
                    <a:pt x="183388" y="55372"/>
                  </a:cubicBezTo>
                  <a:cubicBezTo>
                    <a:pt x="214884" y="84709"/>
                    <a:pt x="238125" y="118237"/>
                    <a:pt x="237617" y="133477"/>
                  </a:cubicBezTo>
                  <a:cubicBezTo>
                    <a:pt x="236728" y="156845"/>
                    <a:pt x="189103" y="191643"/>
                    <a:pt x="159258" y="208026"/>
                  </a:cubicBezTo>
                  <a:close/>
                </a:path>
              </a:pathLst>
            </a:custGeom>
            <a:solidFill>
              <a:srgbClr val="000000"/>
            </a:solidFill>
          </p:spPr>
        </p:sp>
      </p:grpSp>
      <p:sp>
        <p:nvSpPr>
          <p:cNvPr name="TextBox 19" id="19"/>
          <p:cNvSpPr txBox="true"/>
          <p:nvPr/>
        </p:nvSpPr>
        <p:spPr>
          <a:xfrm rot="0">
            <a:off x="494214" y="1690487"/>
            <a:ext cx="8935193" cy="965959"/>
          </a:xfrm>
          <a:prstGeom prst="rect">
            <a:avLst/>
          </a:prstGeom>
        </p:spPr>
        <p:txBody>
          <a:bodyPr anchor="t" rtlCol="false" tIns="0" lIns="0" bIns="0" rIns="0">
            <a:spAutoFit/>
          </a:bodyPr>
          <a:lstStyle/>
          <a:p>
            <a:pPr algn="l">
              <a:lnSpc>
                <a:spcPts val="3824"/>
              </a:lnSpc>
            </a:pPr>
            <a:r>
              <a:rPr lang="en-US" sz="2745" spc="54">
                <a:solidFill>
                  <a:srgbClr val="000000"/>
                </a:solidFill>
                <a:latin typeface="Canva Sans"/>
                <a:ea typeface="Canva Sans"/>
                <a:cs typeface="Canva Sans"/>
                <a:sym typeface="Canva Sans"/>
              </a:rPr>
              <a:t>Based on our findings, we believe the Tollund man died as a result of...</a:t>
            </a:r>
          </a:p>
        </p:txBody>
      </p:sp>
      <p:sp>
        <p:nvSpPr>
          <p:cNvPr name="TextBox 20" id="20"/>
          <p:cNvSpPr txBox="true"/>
          <p:nvPr/>
        </p:nvSpPr>
        <p:spPr>
          <a:xfrm rot="0">
            <a:off x="494214" y="3147812"/>
            <a:ext cx="8700230" cy="480184"/>
          </a:xfrm>
          <a:prstGeom prst="rect">
            <a:avLst/>
          </a:prstGeom>
        </p:spPr>
        <p:txBody>
          <a:bodyPr anchor="t" rtlCol="false" tIns="0" lIns="0" bIns="0" rIns="0">
            <a:spAutoFit/>
          </a:bodyPr>
          <a:lstStyle/>
          <a:p>
            <a:pPr algn="l">
              <a:lnSpc>
                <a:spcPts val="3824"/>
              </a:lnSpc>
            </a:pPr>
            <a:r>
              <a:rPr lang="en-US" sz="2745">
                <a:solidFill>
                  <a:srgbClr val="000000"/>
                </a:solidFill>
                <a:latin typeface="Canva Sans"/>
                <a:ea typeface="Canva Sans"/>
                <a:cs typeface="Canva Sans"/>
                <a:sym typeface="Canva Sans"/>
              </a:rPr>
              <a:t>We were able to come to this conclusion because...</a:t>
            </a:r>
          </a:p>
        </p:txBody>
      </p:sp>
      <p:sp>
        <p:nvSpPr>
          <p:cNvPr name="TextBox 21" id="21"/>
          <p:cNvSpPr txBox="true"/>
          <p:nvPr/>
        </p:nvSpPr>
        <p:spPr>
          <a:xfrm rot="0">
            <a:off x="494214" y="4119362"/>
            <a:ext cx="7833093" cy="480184"/>
          </a:xfrm>
          <a:prstGeom prst="rect">
            <a:avLst/>
          </a:prstGeom>
        </p:spPr>
        <p:txBody>
          <a:bodyPr anchor="t" rtlCol="false" tIns="0" lIns="0" bIns="0" rIns="0">
            <a:spAutoFit/>
          </a:bodyPr>
          <a:lstStyle/>
          <a:p>
            <a:pPr algn="l">
              <a:lnSpc>
                <a:spcPts val="3824"/>
              </a:lnSpc>
            </a:pPr>
            <a:r>
              <a:rPr lang="en-US" sz="2745">
                <a:solidFill>
                  <a:srgbClr val="000000"/>
                </a:solidFill>
                <a:latin typeface="Canva Sans"/>
                <a:ea typeface="Canva Sans"/>
                <a:cs typeface="Canva Sans"/>
                <a:sym typeface="Canva Sans"/>
              </a:rPr>
              <a:t>Another piece of evidence supporting this is...</a:t>
            </a:r>
          </a:p>
        </p:txBody>
      </p:sp>
      <p:sp>
        <p:nvSpPr>
          <p:cNvPr name="TextBox 22" id="22"/>
          <p:cNvSpPr txBox="true"/>
          <p:nvPr/>
        </p:nvSpPr>
        <p:spPr>
          <a:xfrm rot="0">
            <a:off x="1002211" y="465306"/>
            <a:ext cx="7157771" cy="602266"/>
          </a:xfrm>
          <a:prstGeom prst="rect">
            <a:avLst/>
          </a:prstGeom>
        </p:spPr>
        <p:txBody>
          <a:bodyPr anchor="t" rtlCol="false" tIns="0" lIns="0" bIns="0" rIns="0">
            <a:spAutoFit/>
          </a:bodyPr>
          <a:lstStyle/>
          <a:p>
            <a:pPr algn="l">
              <a:lnSpc>
                <a:spcPts val="4759"/>
              </a:lnSpc>
            </a:pPr>
            <a:r>
              <a:rPr lang="en-US" b="true" sz="3399">
                <a:solidFill>
                  <a:srgbClr val="000000"/>
                </a:solidFill>
                <a:latin typeface="Canva Sans Bold"/>
                <a:ea typeface="Canva Sans Bold"/>
                <a:cs typeface="Canva Sans Bold"/>
                <a:sym typeface="Canva Sans Bold"/>
              </a:rPr>
              <a:t>Your answer should look like this:</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318983" y="316821"/>
            <a:ext cx="9114587" cy="6800879"/>
            <a:chOff x="0" y="0"/>
            <a:chExt cx="9114587" cy="6800875"/>
          </a:xfrm>
        </p:grpSpPr>
        <p:sp>
          <p:nvSpPr>
            <p:cNvPr name="Freeform 4" id="4"/>
            <p:cNvSpPr/>
            <p:nvPr/>
          </p:nvSpPr>
          <p:spPr>
            <a:xfrm flipH="false" flipV="false" rot="0">
              <a:off x="0" y="0"/>
              <a:ext cx="9114536" cy="6800850"/>
            </a:xfrm>
            <a:custGeom>
              <a:avLst/>
              <a:gdLst/>
              <a:ahLst/>
              <a:cxnLst/>
              <a:rect r="r" b="b" t="t" l="l"/>
              <a:pathLst>
                <a:path h="6800850" w="9114536">
                  <a:moveTo>
                    <a:pt x="0" y="0"/>
                  </a:moveTo>
                  <a:lnTo>
                    <a:pt x="9114536" y="0"/>
                  </a:lnTo>
                  <a:lnTo>
                    <a:pt x="9114536" y="6800850"/>
                  </a:lnTo>
                  <a:lnTo>
                    <a:pt x="0" y="6800850"/>
                  </a:lnTo>
                  <a:close/>
                </a:path>
              </a:pathLst>
            </a:custGeom>
            <a:solidFill>
              <a:srgbClr val="FFFFFF"/>
            </a:solidFill>
          </p:spPr>
        </p:sp>
      </p:grpSp>
      <p:sp>
        <p:nvSpPr>
          <p:cNvPr name="Freeform 5" id="5"/>
          <p:cNvSpPr/>
          <p:nvPr/>
        </p:nvSpPr>
        <p:spPr>
          <a:xfrm flipH="false" flipV="false" rot="0">
            <a:off x="6749748" y="3933044"/>
            <a:ext cx="2476500" cy="1857375"/>
          </a:xfrm>
          <a:custGeom>
            <a:avLst/>
            <a:gdLst/>
            <a:ahLst/>
            <a:cxnLst/>
            <a:rect r="r" b="b" t="t" l="l"/>
            <a:pathLst>
              <a:path h="1857375" w="2476500">
                <a:moveTo>
                  <a:pt x="0" y="0"/>
                </a:moveTo>
                <a:lnTo>
                  <a:pt x="2476500" y="0"/>
                </a:lnTo>
                <a:lnTo>
                  <a:pt x="2476500" y="1857375"/>
                </a:lnTo>
                <a:lnTo>
                  <a:pt x="0" y="1857375"/>
                </a:lnTo>
                <a:lnTo>
                  <a:pt x="0" y="0"/>
                </a:lnTo>
                <a:close/>
              </a:path>
            </a:pathLst>
          </a:custGeom>
          <a:blipFill>
            <a:blip r:embed="rId3"/>
            <a:stretch>
              <a:fillRect l="0" t="0" r="0" b="0"/>
            </a:stretch>
          </a:blipFill>
        </p:spPr>
      </p:sp>
      <p:sp>
        <p:nvSpPr>
          <p:cNvPr name="Freeform 6" id="6"/>
          <p:cNvSpPr/>
          <p:nvPr/>
        </p:nvSpPr>
        <p:spPr>
          <a:xfrm flipH="false" flipV="false" rot="0">
            <a:off x="1877568" y="4032504"/>
            <a:ext cx="4956048" cy="2478024"/>
          </a:xfrm>
          <a:custGeom>
            <a:avLst/>
            <a:gdLst/>
            <a:ahLst/>
            <a:cxnLst/>
            <a:rect r="r" b="b" t="t" l="l"/>
            <a:pathLst>
              <a:path h="2478024" w="4956048">
                <a:moveTo>
                  <a:pt x="0" y="0"/>
                </a:moveTo>
                <a:lnTo>
                  <a:pt x="4956048" y="0"/>
                </a:lnTo>
                <a:lnTo>
                  <a:pt x="4956048" y="2478024"/>
                </a:lnTo>
                <a:lnTo>
                  <a:pt x="0" y="2478024"/>
                </a:lnTo>
                <a:lnTo>
                  <a:pt x="0" y="0"/>
                </a:lnTo>
                <a:close/>
              </a:path>
            </a:pathLst>
          </a:custGeom>
          <a:blipFill>
            <a:blip r:embed="rId4"/>
            <a:stretch>
              <a:fillRect l="0" t="0" r="0" b="0"/>
            </a:stretch>
          </a:blipFill>
        </p:spPr>
      </p:sp>
      <p:sp>
        <p:nvSpPr>
          <p:cNvPr name="TextBox 7" id="7"/>
          <p:cNvSpPr txBox="true"/>
          <p:nvPr/>
        </p:nvSpPr>
        <p:spPr>
          <a:xfrm rot="0">
            <a:off x="731520" y="815740"/>
            <a:ext cx="7412164" cy="1202341"/>
          </a:xfrm>
          <a:prstGeom prst="rect">
            <a:avLst/>
          </a:prstGeom>
        </p:spPr>
        <p:txBody>
          <a:bodyPr anchor="t" rtlCol="false" tIns="0" lIns="0" bIns="0" rIns="0">
            <a:spAutoFit/>
          </a:bodyPr>
          <a:lstStyle/>
          <a:p>
            <a:pPr algn="l">
              <a:lnSpc>
                <a:spcPts val="4725"/>
              </a:lnSpc>
            </a:pPr>
            <a:r>
              <a:rPr lang="en-US" b="true" sz="3399">
                <a:solidFill>
                  <a:srgbClr val="000000"/>
                </a:solidFill>
                <a:latin typeface="Canva Sans Bold"/>
                <a:ea typeface="Canva Sans Bold"/>
                <a:cs typeface="Canva Sans Bold"/>
                <a:sym typeface="Canva Sans Bold"/>
              </a:rPr>
              <a:t>Plenary – Explain your evidence to somebody at home.</a:t>
            </a:r>
          </a:p>
        </p:txBody>
      </p:sp>
      <p:sp>
        <p:nvSpPr>
          <p:cNvPr name="TextBox 8" id="8"/>
          <p:cNvSpPr txBox="true"/>
          <p:nvPr/>
        </p:nvSpPr>
        <p:spPr>
          <a:xfrm rot="0">
            <a:off x="731520" y="2615965"/>
            <a:ext cx="8497433" cy="1802416"/>
          </a:xfrm>
          <a:prstGeom prst="rect">
            <a:avLst/>
          </a:prstGeom>
        </p:spPr>
        <p:txBody>
          <a:bodyPr anchor="t" rtlCol="false" tIns="0" lIns="0" bIns="0" rIns="0">
            <a:spAutoFit/>
          </a:bodyPr>
          <a:lstStyle/>
          <a:p>
            <a:pPr algn="l">
              <a:lnSpc>
                <a:spcPts val="4725"/>
              </a:lnSpc>
            </a:pPr>
            <a:r>
              <a:rPr lang="en-US" b="true" sz="3399">
                <a:solidFill>
                  <a:srgbClr val="000000"/>
                </a:solidFill>
                <a:latin typeface="Canva Sans Bold"/>
                <a:ea typeface="Canva Sans Bold"/>
                <a:cs typeface="Canva Sans Bold"/>
                <a:sym typeface="Canva Sans Bold"/>
              </a:rPr>
              <a:t>You will need to discuss the decision your made about what happened to the Tollund man.</a:t>
            </a:r>
          </a:p>
        </p:txBody>
      </p:sp>
      <p:sp>
        <p:nvSpPr>
          <p:cNvPr name="TextBox 9" id="9"/>
          <p:cNvSpPr txBox="true"/>
          <p:nvPr/>
        </p:nvSpPr>
        <p:spPr>
          <a:xfrm rot="1027259">
            <a:off x="413115" y="5671073"/>
            <a:ext cx="2893790" cy="1163193"/>
          </a:xfrm>
          <a:prstGeom prst="rect">
            <a:avLst/>
          </a:prstGeom>
        </p:spPr>
        <p:txBody>
          <a:bodyPr anchor="t" rtlCol="false" tIns="0" lIns="0" bIns="0" rIns="0">
            <a:spAutoFit/>
          </a:bodyPr>
          <a:lstStyle/>
          <a:p>
            <a:pPr algn="l">
              <a:lnSpc>
                <a:spcPts val="9460"/>
              </a:lnSpc>
            </a:pPr>
            <a:r>
              <a:rPr lang="en-US" sz="6757">
                <a:solidFill>
                  <a:srgbClr val="FF83A8"/>
                </a:solidFill>
                <a:latin typeface="Nickainley"/>
                <a:ea typeface="Nickainley"/>
                <a:cs typeface="Nickainley"/>
                <a:sym typeface="Nickainley"/>
              </a:rPr>
              <a:t>Sacrifice?</a:t>
            </a:r>
          </a:p>
        </p:txBody>
      </p:sp>
      <p:sp>
        <p:nvSpPr>
          <p:cNvPr name="TextBox 10" id="10"/>
          <p:cNvSpPr txBox="true"/>
          <p:nvPr/>
        </p:nvSpPr>
        <p:spPr>
          <a:xfrm rot="-500580">
            <a:off x="5454121" y="6265323"/>
            <a:ext cx="2187797" cy="717518"/>
          </a:xfrm>
          <a:prstGeom prst="rect">
            <a:avLst/>
          </a:prstGeom>
        </p:spPr>
        <p:txBody>
          <a:bodyPr anchor="t" rtlCol="false" tIns="0" lIns="0" bIns="0" rIns="0">
            <a:spAutoFit/>
          </a:bodyPr>
          <a:lstStyle/>
          <a:p>
            <a:pPr algn="l">
              <a:lnSpc>
                <a:spcPts val="5803"/>
              </a:lnSpc>
            </a:pPr>
            <a:r>
              <a:rPr lang="en-US" sz="4145">
                <a:solidFill>
                  <a:srgbClr val="7EFFE0"/>
                </a:solidFill>
                <a:latin typeface="Bukhari Script"/>
                <a:ea typeface="Bukhari Script"/>
                <a:cs typeface="Bukhari Script"/>
                <a:sym typeface="Bukhari Script"/>
              </a:rPr>
              <a:t>Murder?</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255489" y="253327"/>
            <a:ext cx="9241584" cy="6927885"/>
            <a:chOff x="0" y="0"/>
            <a:chExt cx="9241587" cy="6927875"/>
          </a:xfrm>
        </p:grpSpPr>
        <p:sp>
          <p:nvSpPr>
            <p:cNvPr name="Freeform 4" id="4"/>
            <p:cNvSpPr/>
            <p:nvPr/>
          </p:nvSpPr>
          <p:spPr>
            <a:xfrm flipH="false" flipV="false" rot="0">
              <a:off x="63500" y="63500"/>
              <a:ext cx="9114536" cy="6800850"/>
            </a:xfrm>
            <a:custGeom>
              <a:avLst/>
              <a:gdLst/>
              <a:ahLst/>
              <a:cxnLst/>
              <a:rect r="r" b="b" t="t" l="l"/>
              <a:pathLst>
                <a:path h="6800850" w="9114536">
                  <a:moveTo>
                    <a:pt x="0" y="0"/>
                  </a:moveTo>
                  <a:lnTo>
                    <a:pt x="9114536" y="0"/>
                  </a:lnTo>
                  <a:lnTo>
                    <a:pt x="9114536" y="6800850"/>
                  </a:lnTo>
                  <a:lnTo>
                    <a:pt x="0" y="6800850"/>
                  </a:lnTo>
                  <a:close/>
                </a:path>
              </a:pathLst>
            </a:custGeom>
            <a:solidFill>
              <a:srgbClr val="FFFFFF"/>
            </a:solidFill>
          </p:spPr>
        </p:sp>
        <p:sp>
          <p:nvSpPr>
            <p:cNvPr name="Freeform 5" id="5"/>
            <p:cNvSpPr/>
            <p:nvPr/>
          </p:nvSpPr>
          <p:spPr>
            <a:xfrm flipH="false" flipV="false" rot="0">
              <a:off x="98171" y="492506"/>
              <a:ext cx="8668385" cy="5435092"/>
            </a:xfrm>
            <a:custGeom>
              <a:avLst/>
              <a:gdLst/>
              <a:ahLst/>
              <a:cxnLst/>
              <a:rect r="r" b="b" t="t" l="l"/>
              <a:pathLst>
                <a:path h="5435092" w="8668385">
                  <a:moveTo>
                    <a:pt x="14351" y="14224"/>
                  </a:moveTo>
                  <a:lnTo>
                    <a:pt x="14351" y="5420868"/>
                  </a:lnTo>
                  <a:moveTo>
                    <a:pt x="3790442" y="14224"/>
                  </a:moveTo>
                  <a:lnTo>
                    <a:pt x="3790442" y="5420868"/>
                  </a:lnTo>
                  <a:moveTo>
                    <a:pt x="8654161" y="14224"/>
                  </a:moveTo>
                  <a:lnTo>
                    <a:pt x="8654161" y="5420868"/>
                  </a:lnTo>
                  <a:moveTo>
                    <a:pt x="0" y="0"/>
                  </a:moveTo>
                  <a:lnTo>
                    <a:pt x="8668385" y="0"/>
                  </a:lnTo>
                  <a:moveTo>
                    <a:pt x="0" y="5435092"/>
                  </a:moveTo>
                  <a:lnTo>
                    <a:pt x="8668385" y="5435092"/>
                  </a:lnTo>
                </a:path>
              </a:pathLst>
            </a:custGeom>
            <a:solidFill>
              <a:srgbClr val="000000"/>
            </a:solidFill>
          </p:spPr>
        </p:sp>
        <p:sp>
          <p:nvSpPr>
            <p:cNvPr name="Freeform 6" id="6"/>
            <p:cNvSpPr/>
            <p:nvPr/>
          </p:nvSpPr>
          <p:spPr>
            <a:xfrm flipH="false" flipV="false" rot="0">
              <a:off x="98171" y="478155"/>
              <a:ext cx="8668385" cy="5463794"/>
            </a:xfrm>
            <a:custGeom>
              <a:avLst/>
              <a:gdLst/>
              <a:ahLst/>
              <a:cxnLst/>
              <a:rect r="r" b="b" t="t" l="l"/>
              <a:pathLst>
                <a:path h="5463794" w="8668385">
                  <a:moveTo>
                    <a:pt x="28575" y="28575"/>
                  </a:moveTo>
                  <a:lnTo>
                    <a:pt x="28575" y="5435219"/>
                  </a:lnTo>
                  <a:lnTo>
                    <a:pt x="0" y="5435219"/>
                  </a:lnTo>
                  <a:lnTo>
                    <a:pt x="0" y="28575"/>
                  </a:lnTo>
                  <a:close/>
                  <a:moveTo>
                    <a:pt x="3804666" y="28575"/>
                  </a:moveTo>
                  <a:lnTo>
                    <a:pt x="3804666" y="5435219"/>
                  </a:lnTo>
                  <a:lnTo>
                    <a:pt x="3776091" y="5435219"/>
                  </a:lnTo>
                  <a:lnTo>
                    <a:pt x="3776091" y="28575"/>
                  </a:lnTo>
                  <a:close/>
                  <a:moveTo>
                    <a:pt x="8668385" y="28575"/>
                  </a:moveTo>
                  <a:lnTo>
                    <a:pt x="8668385" y="5435219"/>
                  </a:lnTo>
                  <a:lnTo>
                    <a:pt x="8639810" y="5435219"/>
                  </a:lnTo>
                  <a:lnTo>
                    <a:pt x="8639810" y="28575"/>
                  </a:lnTo>
                  <a:close/>
                  <a:moveTo>
                    <a:pt x="0" y="0"/>
                  </a:moveTo>
                  <a:lnTo>
                    <a:pt x="8668385" y="0"/>
                  </a:lnTo>
                  <a:lnTo>
                    <a:pt x="8668385" y="28575"/>
                  </a:lnTo>
                  <a:lnTo>
                    <a:pt x="0" y="28575"/>
                  </a:lnTo>
                  <a:close/>
                  <a:moveTo>
                    <a:pt x="0" y="5435219"/>
                  </a:moveTo>
                  <a:lnTo>
                    <a:pt x="8668385" y="5435219"/>
                  </a:lnTo>
                  <a:lnTo>
                    <a:pt x="8668385" y="5463794"/>
                  </a:lnTo>
                  <a:lnTo>
                    <a:pt x="0" y="5463794"/>
                  </a:lnTo>
                  <a:close/>
                </a:path>
              </a:pathLst>
            </a:custGeom>
            <a:solidFill>
              <a:srgbClr val="99ACFF"/>
            </a:solidFill>
          </p:spPr>
        </p:sp>
      </p:grpSp>
      <p:sp>
        <p:nvSpPr>
          <p:cNvPr name="Freeform 7" id="7"/>
          <p:cNvSpPr/>
          <p:nvPr/>
        </p:nvSpPr>
        <p:spPr>
          <a:xfrm flipH="false" flipV="false" rot="0">
            <a:off x="952167" y="1132313"/>
            <a:ext cx="3086100" cy="4381500"/>
          </a:xfrm>
          <a:custGeom>
            <a:avLst/>
            <a:gdLst/>
            <a:ahLst/>
            <a:cxnLst/>
            <a:rect r="r" b="b" t="t" l="l"/>
            <a:pathLst>
              <a:path h="4381500" w="3086100">
                <a:moveTo>
                  <a:pt x="0" y="0"/>
                </a:moveTo>
                <a:lnTo>
                  <a:pt x="3086100" y="0"/>
                </a:lnTo>
                <a:lnTo>
                  <a:pt x="3086100" y="4381500"/>
                </a:lnTo>
                <a:lnTo>
                  <a:pt x="0" y="4381500"/>
                </a:lnTo>
                <a:lnTo>
                  <a:pt x="0" y="0"/>
                </a:lnTo>
                <a:close/>
              </a:path>
            </a:pathLst>
          </a:custGeom>
          <a:blipFill>
            <a:blip r:embed="rId3"/>
            <a:stretch>
              <a:fillRect l="0" t="-2086" r="0" b="-2260"/>
            </a:stretch>
          </a:blipFill>
        </p:spPr>
      </p:sp>
      <p:sp>
        <p:nvSpPr>
          <p:cNvPr name="TextBox 8" id="8"/>
          <p:cNvSpPr txBox="true"/>
          <p:nvPr/>
        </p:nvSpPr>
        <p:spPr>
          <a:xfrm rot="0">
            <a:off x="4237882" y="817997"/>
            <a:ext cx="4690996" cy="5331819"/>
          </a:xfrm>
          <a:prstGeom prst="rect">
            <a:avLst/>
          </a:prstGeom>
        </p:spPr>
        <p:txBody>
          <a:bodyPr anchor="t" rtlCol="false" tIns="0" lIns="0" bIns="0" rIns="0">
            <a:spAutoFit/>
          </a:bodyPr>
          <a:lstStyle/>
          <a:p>
            <a:pPr algn="l">
              <a:lnSpc>
                <a:spcPts val="2475"/>
              </a:lnSpc>
            </a:pPr>
            <a:r>
              <a:rPr lang="en-US" sz="1800">
                <a:solidFill>
                  <a:srgbClr val="000000"/>
                </a:solidFill>
                <a:latin typeface="Canva Sans"/>
                <a:ea typeface="Canva Sans"/>
                <a:cs typeface="Canva Sans"/>
                <a:sym typeface="Canva Sans"/>
              </a:rPr>
              <a:t>This image depicts the body discovered in a peat bog on Denmark's Tollund Fen in May 1950. Peat was being dug for burning by two men. As they continued to work, they unexpectedly noticed a face in the peat layer that was so new that believed they had discovered a recent murder. They made a police report. To reveal more of him, the men painstakingly scraped the peat from the body. The man appeared to be sleepy as he lied on his right side. Except for a sleek hide belt and a pointed skin cap, he was naked. Short haircut for his hair. The neck was bound with an iron neck ring and a rope noose. It was tightly wrapped around his throat and neck.</a:t>
            </a:r>
          </a:p>
        </p:txBody>
      </p:sp>
      <p:sp>
        <p:nvSpPr>
          <p:cNvPr name="TextBox 9" id="9"/>
          <p:cNvSpPr txBox="true"/>
          <p:nvPr/>
        </p:nvSpPr>
        <p:spPr>
          <a:xfrm rot="-5400000">
            <a:off x="-372114" y="2739076"/>
            <a:ext cx="1997631" cy="814759"/>
          </a:xfrm>
          <a:prstGeom prst="rect">
            <a:avLst/>
          </a:prstGeom>
        </p:spPr>
        <p:txBody>
          <a:bodyPr anchor="t" rtlCol="false" tIns="0" lIns="0" bIns="0" rIns="0">
            <a:spAutoFit/>
          </a:bodyPr>
          <a:lstStyle/>
          <a:p>
            <a:pPr algn="l">
              <a:lnSpc>
                <a:spcPts val="6412"/>
              </a:lnSpc>
            </a:pPr>
            <a:r>
              <a:rPr lang="en-US" sz="4580">
                <a:solidFill>
                  <a:srgbClr val="000000"/>
                </a:solidFill>
                <a:latin typeface="Chewy"/>
                <a:ea typeface="Chewy"/>
                <a:cs typeface="Chewy"/>
                <a:sym typeface="Chewy"/>
              </a:rPr>
              <a:t>Source A</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2"/>
            <a:ext cx="9753600" cy="7315200"/>
          </a:xfrm>
          <a:custGeom>
            <a:avLst/>
            <a:gdLst/>
            <a:ahLst/>
            <a:cxnLst/>
            <a:rect r="r" b="b" t="t" l="l"/>
            <a:pathLst>
              <a:path h="7315200" w="9753600">
                <a:moveTo>
                  <a:pt x="0" y="0"/>
                </a:moveTo>
                <a:lnTo>
                  <a:pt x="9753600" y="0"/>
                </a:lnTo>
                <a:lnTo>
                  <a:pt x="9753600" y="7315200"/>
                </a:lnTo>
                <a:lnTo>
                  <a:pt x="0" y="7315200"/>
                </a:lnTo>
                <a:lnTo>
                  <a:pt x="0" y="0"/>
                </a:lnTo>
                <a:close/>
              </a:path>
            </a:pathLst>
          </a:custGeom>
          <a:blipFill>
            <a:blip r:embed="rId2"/>
            <a:stretch>
              <a:fillRect l="-844" t="-422" r="-34" b="-358"/>
            </a:stretch>
          </a:blipFill>
        </p:spPr>
      </p:sp>
      <p:grpSp>
        <p:nvGrpSpPr>
          <p:cNvPr name="Group 3" id="3"/>
          <p:cNvGrpSpPr>
            <a:grpSpLocks noChangeAspect="true"/>
          </p:cNvGrpSpPr>
          <p:nvPr/>
        </p:nvGrpSpPr>
        <p:grpSpPr>
          <a:xfrm rot="0">
            <a:off x="255489" y="253327"/>
            <a:ext cx="9241584" cy="6927885"/>
            <a:chOff x="0" y="0"/>
            <a:chExt cx="9241587" cy="6927875"/>
          </a:xfrm>
        </p:grpSpPr>
        <p:sp>
          <p:nvSpPr>
            <p:cNvPr name="Freeform 4" id="4"/>
            <p:cNvSpPr/>
            <p:nvPr/>
          </p:nvSpPr>
          <p:spPr>
            <a:xfrm flipH="false" flipV="false" rot="0">
              <a:off x="63500" y="63500"/>
              <a:ext cx="9114536" cy="6800850"/>
            </a:xfrm>
            <a:custGeom>
              <a:avLst/>
              <a:gdLst/>
              <a:ahLst/>
              <a:cxnLst/>
              <a:rect r="r" b="b" t="t" l="l"/>
              <a:pathLst>
                <a:path h="6800850" w="9114536">
                  <a:moveTo>
                    <a:pt x="0" y="0"/>
                  </a:moveTo>
                  <a:lnTo>
                    <a:pt x="9114536" y="0"/>
                  </a:lnTo>
                  <a:lnTo>
                    <a:pt x="9114536" y="6800850"/>
                  </a:lnTo>
                  <a:lnTo>
                    <a:pt x="0" y="6800850"/>
                  </a:lnTo>
                  <a:close/>
                </a:path>
              </a:pathLst>
            </a:custGeom>
            <a:solidFill>
              <a:srgbClr val="FFFFFF"/>
            </a:solidFill>
          </p:spPr>
        </p:sp>
        <p:sp>
          <p:nvSpPr>
            <p:cNvPr name="Freeform 5" id="5"/>
            <p:cNvSpPr/>
            <p:nvPr/>
          </p:nvSpPr>
          <p:spPr>
            <a:xfrm flipH="false" flipV="false" rot="0">
              <a:off x="98171" y="839343"/>
              <a:ext cx="8189341" cy="2832735"/>
            </a:xfrm>
            <a:custGeom>
              <a:avLst/>
              <a:gdLst/>
              <a:ahLst/>
              <a:cxnLst/>
              <a:rect r="r" b="b" t="t" l="l"/>
              <a:pathLst>
                <a:path h="2832735" w="8189341">
                  <a:moveTo>
                    <a:pt x="14351" y="14224"/>
                  </a:moveTo>
                  <a:lnTo>
                    <a:pt x="14351" y="2818384"/>
                  </a:lnTo>
                  <a:moveTo>
                    <a:pt x="3790442" y="14224"/>
                  </a:moveTo>
                  <a:lnTo>
                    <a:pt x="3790442" y="2818384"/>
                  </a:lnTo>
                  <a:moveTo>
                    <a:pt x="8175117" y="14224"/>
                  </a:moveTo>
                  <a:lnTo>
                    <a:pt x="8175117" y="2818384"/>
                  </a:lnTo>
                  <a:moveTo>
                    <a:pt x="0" y="0"/>
                  </a:moveTo>
                  <a:lnTo>
                    <a:pt x="8189341" y="0"/>
                  </a:lnTo>
                  <a:moveTo>
                    <a:pt x="0" y="2832735"/>
                  </a:moveTo>
                  <a:lnTo>
                    <a:pt x="8189341" y="2832735"/>
                  </a:lnTo>
                </a:path>
              </a:pathLst>
            </a:custGeom>
            <a:solidFill>
              <a:srgbClr val="000000"/>
            </a:solidFill>
          </p:spPr>
        </p:sp>
        <p:sp>
          <p:nvSpPr>
            <p:cNvPr name="Freeform 6" id="6"/>
            <p:cNvSpPr/>
            <p:nvPr/>
          </p:nvSpPr>
          <p:spPr>
            <a:xfrm flipH="false" flipV="false" rot="0">
              <a:off x="98171" y="824992"/>
              <a:ext cx="8189341" cy="2861310"/>
            </a:xfrm>
            <a:custGeom>
              <a:avLst/>
              <a:gdLst/>
              <a:ahLst/>
              <a:cxnLst/>
              <a:rect r="r" b="b" t="t" l="l"/>
              <a:pathLst>
                <a:path h="2861310" w="8189341">
                  <a:moveTo>
                    <a:pt x="28575" y="28575"/>
                  </a:moveTo>
                  <a:lnTo>
                    <a:pt x="28575" y="2832735"/>
                  </a:lnTo>
                  <a:lnTo>
                    <a:pt x="0" y="2832735"/>
                  </a:lnTo>
                  <a:lnTo>
                    <a:pt x="0" y="28575"/>
                  </a:lnTo>
                  <a:close/>
                  <a:moveTo>
                    <a:pt x="3804666" y="28575"/>
                  </a:moveTo>
                  <a:lnTo>
                    <a:pt x="3804666" y="2832735"/>
                  </a:lnTo>
                  <a:lnTo>
                    <a:pt x="3776091" y="2832735"/>
                  </a:lnTo>
                  <a:lnTo>
                    <a:pt x="3776091" y="28575"/>
                  </a:lnTo>
                  <a:close/>
                  <a:moveTo>
                    <a:pt x="8189341" y="28575"/>
                  </a:moveTo>
                  <a:lnTo>
                    <a:pt x="8189341" y="2832735"/>
                  </a:lnTo>
                  <a:lnTo>
                    <a:pt x="8160766" y="2832735"/>
                  </a:lnTo>
                  <a:lnTo>
                    <a:pt x="8160766" y="28575"/>
                  </a:lnTo>
                  <a:close/>
                  <a:moveTo>
                    <a:pt x="0" y="0"/>
                  </a:moveTo>
                  <a:lnTo>
                    <a:pt x="8189341" y="0"/>
                  </a:lnTo>
                  <a:lnTo>
                    <a:pt x="8189341" y="28575"/>
                  </a:lnTo>
                  <a:lnTo>
                    <a:pt x="0" y="28575"/>
                  </a:lnTo>
                  <a:close/>
                  <a:moveTo>
                    <a:pt x="0" y="2832735"/>
                  </a:moveTo>
                  <a:lnTo>
                    <a:pt x="8189341" y="2832735"/>
                  </a:lnTo>
                  <a:lnTo>
                    <a:pt x="8189341" y="2861310"/>
                  </a:lnTo>
                  <a:lnTo>
                    <a:pt x="0" y="2861310"/>
                  </a:lnTo>
                  <a:close/>
                </a:path>
              </a:pathLst>
            </a:custGeom>
            <a:solidFill>
              <a:srgbClr val="99ACFF"/>
            </a:solidFill>
          </p:spPr>
        </p:sp>
      </p:grpSp>
      <p:grpSp>
        <p:nvGrpSpPr>
          <p:cNvPr name="Group 7" id="7"/>
          <p:cNvGrpSpPr>
            <a:grpSpLocks noChangeAspect="true"/>
          </p:cNvGrpSpPr>
          <p:nvPr/>
        </p:nvGrpSpPr>
        <p:grpSpPr>
          <a:xfrm rot="5400000">
            <a:off x="1762192" y="1596638"/>
            <a:ext cx="2781300" cy="1828800"/>
            <a:chOff x="0" y="0"/>
            <a:chExt cx="3708400" cy="2438400"/>
          </a:xfrm>
        </p:grpSpPr>
        <p:sp>
          <p:nvSpPr>
            <p:cNvPr name="Freeform 8" id="8"/>
            <p:cNvSpPr/>
            <p:nvPr/>
          </p:nvSpPr>
          <p:spPr>
            <a:xfrm flipH="false" flipV="false" rot="0">
              <a:off x="0" y="0"/>
              <a:ext cx="3708400" cy="2438400"/>
            </a:xfrm>
            <a:custGeom>
              <a:avLst/>
              <a:gdLst/>
              <a:ahLst/>
              <a:cxnLst/>
              <a:rect r="r" b="b" t="t" l="l"/>
              <a:pathLst>
                <a:path h="2438400" w="3708400">
                  <a:moveTo>
                    <a:pt x="0" y="2438400"/>
                  </a:moveTo>
                  <a:lnTo>
                    <a:pt x="3708400" y="2438400"/>
                  </a:lnTo>
                  <a:lnTo>
                    <a:pt x="3708400" y="0"/>
                  </a:lnTo>
                  <a:lnTo>
                    <a:pt x="0" y="0"/>
                  </a:lnTo>
                  <a:close/>
                </a:path>
              </a:pathLst>
            </a:custGeom>
            <a:blipFill>
              <a:blip r:embed="rId3"/>
              <a:stretch>
                <a:fillRect l="0" t="0" r="0" b="0"/>
              </a:stretch>
            </a:blipFill>
          </p:spPr>
        </p:sp>
      </p:grpSp>
      <p:grpSp>
        <p:nvGrpSpPr>
          <p:cNvPr name="Group 9" id="9"/>
          <p:cNvGrpSpPr>
            <a:grpSpLocks noChangeAspect="true"/>
          </p:cNvGrpSpPr>
          <p:nvPr/>
        </p:nvGrpSpPr>
        <p:grpSpPr>
          <a:xfrm rot="0">
            <a:off x="290170" y="3876189"/>
            <a:ext cx="8316354" cy="3130753"/>
            <a:chOff x="0" y="0"/>
            <a:chExt cx="8316354" cy="3130753"/>
          </a:xfrm>
        </p:grpSpPr>
        <p:sp>
          <p:nvSpPr>
            <p:cNvPr name="Freeform 10" id="10"/>
            <p:cNvSpPr/>
            <p:nvPr/>
          </p:nvSpPr>
          <p:spPr>
            <a:xfrm flipH="false" flipV="false" rot="0">
              <a:off x="63500" y="77724"/>
              <a:ext cx="8189341" cy="2975229"/>
            </a:xfrm>
            <a:custGeom>
              <a:avLst/>
              <a:gdLst/>
              <a:ahLst/>
              <a:cxnLst/>
              <a:rect r="r" b="b" t="t" l="l"/>
              <a:pathLst>
                <a:path h="2975229" w="8189341">
                  <a:moveTo>
                    <a:pt x="14224" y="14351"/>
                  </a:moveTo>
                  <a:lnTo>
                    <a:pt x="14224" y="2961005"/>
                  </a:lnTo>
                  <a:moveTo>
                    <a:pt x="3790442" y="14351"/>
                  </a:moveTo>
                  <a:lnTo>
                    <a:pt x="3790442" y="2961005"/>
                  </a:lnTo>
                  <a:moveTo>
                    <a:pt x="8175117" y="14351"/>
                  </a:moveTo>
                  <a:lnTo>
                    <a:pt x="8175117" y="2961005"/>
                  </a:lnTo>
                  <a:moveTo>
                    <a:pt x="0" y="0"/>
                  </a:moveTo>
                  <a:lnTo>
                    <a:pt x="8189341" y="0"/>
                  </a:lnTo>
                  <a:moveTo>
                    <a:pt x="0" y="2975229"/>
                  </a:moveTo>
                  <a:lnTo>
                    <a:pt x="8189341" y="2975229"/>
                  </a:lnTo>
                </a:path>
              </a:pathLst>
            </a:custGeom>
            <a:solidFill>
              <a:srgbClr val="000000"/>
            </a:solidFill>
          </p:spPr>
        </p:sp>
        <p:sp>
          <p:nvSpPr>
            <p:cNvPr name="Freeform 11" id="11"/>
            <p:cNvSpPr/>
            <p:nvPr/>
          </p:nvSpPr>
          <p:spPr>
            <a:xfrm flipH="false" flipV="false" rot="0">
              <a:off x="63500" y="63500"/>
              <a:ext cx="8189341" cy="3003804"/>
            </a:xfrm>
            <a:custGeom>
              <a:avLst/>
              <a:gdLst/>
              <a:ahLst/>
              <a:cxnLst/>
              <a:rect r="r" b="b" t="t" l="l"/>
              <a:pathLst>
                <a:path h="3003804" w="8189341">
                  <a:moveTo>
                    <a:pt x="28575" y="28575"/>
                  </a:moveTo>
                  <a:lnTo>
                    <a:pt x="28575" y="2975229"/>
                  </a:lnTo>
                  <a:lnTo>
                    <a:pt x="0" y="2975229"/>
                  </a:lnTo>
                  <a:lnTo>
                    <a:pt x="0" y="28575"/>
                  </a:lnTo>
                  <a:close/>
                  <a:moveTo>
                    <a:pt x="3804666" y="28575"/>
                  </a:moveTo>
                  <a:lnTo>
                    <a:pt x="3804666" y="2975229"/>
                  </a:lnTo>
                  <a:lnTo>
                    <a:pt x="3776091" y="2975229"/>
                  </a:lnTo>
                  <a:lnTo>
                    <a:pt x="3776091" y="28575"/>
                  </a:lnTo>
                  <a:close/>
                  <a:moveTo>
                    <a:pt x="8189340" y="28575"/>
                  </a:moveTo>
                  <a:lnTo>
                    <a:pt x="8189340" y="2975229"/>
                  </a:lnTo>
                  <a:lnTo>
                    <a:pt x="8160765" y="2975229"/>
                  </a:lnTo>
                  <a:lnTo>
                    <a:pt x="8160765" y="28575"/>
                  </a:lnTo>
                  <a:close/>
                  <a:moveTo>
                    <a:pt x="0" y="0"/>
                  </a:moveTo>
                  <a:lnTo>
                    <a:pt x="8189341" y="0"/>
                  </a:lnTo>
                  <a:lnTo>
                    <a:pt x="8189341" y="28575"/>
                  </a:lnTo>
                  <a:lnTo>
                    <a:pt x="0" y="28575"/>
                  </a:lnTo>
                  <a:close/>
                  <a:moveTo>
                    <a:pt x="0" y="2975229"/>
                  </a:moveTo>
                  <a:lnTo>
                    <a:pt x="8189341" y="2975229"/>
                  </a:lnTo>
                  <a:lnTo>
                    <a:pt x="8189341" y="3003804"/>
                  </a:lnTo>
                  <a:lnTo>
                    <a:pt x="0" y="3003804"/>
                  </a:lnTo>
                  <a:close/>
                </a:path>
              </a:pathLst>
            </a:custGeom>
            <a:solidFill>
              <a:srgbClr val="99ACFF"/>
            </a:solidFill>
          </p:spPr>
        </p:sp>
      </p:grpSp>
      <p:sp>
        <p:nvSpPr>
          <p:cNvPr name="TextBox 12" id="12"/>
          <p:cNvSpPr txBox="true"/>
          <p:nvPr/>
        </p:nvSpPr>
        <p:spPr>
          <a:xfrm rot="0">
            <a:off x="4397750" y="1096308"/>
            <a:ext cx="4010282" cy="567023"/>
          </a:xfrm>
          <a:prstGeom prst="rect">
            <a:avLst/>
          </a:prstGeom>
        </p:spPr>
        <p:txBody>
          <a:bodyPr anchor="t" rtlCol="false" tIns="0" lIns="0" bIns="0" rIns="0">
            <a:spAutoFit/>
          </a:bodyPr>
          <a:lstStyle/>
          <a:p>
            <a:pPr algn="l">
              <a:lnSpc>
                <a:spcPts val="2228"/>
              </a:lnSpc>
            </a:pPr>
            <a:r>
              <a:rPr lang="en-US" sz="1621">
                <a:solidFill>
                  <a:srgbClr val="000000"/>
                </a:solidFill>
                <a:latin typeface="Canva Sans"/>
                <a:ea typeface="Canva Sans"/>
                <a:cs typeface="Canva Sans"/>
                <a:sym typeface="Canva Sans"/>
              </a:rPr>
              <a:t>These items were found around Tollund Man's neck. </a:t>
            </a:r>
          </a:p>
        </p:txBody>
      </p:sp>
      <p:sp>
        <p:nvSpPr>
          <p:cNvPr name="TextBox 13" id="13"/>
          <p:cNvSpPr txBox="true"/>
          <p:nvPr/>
        </p:nvSpPr>
        <p:spPr>
          <a:xfrm rot="0">
            <a:off x="4397750" y="1945529"/>
            <a:ext cx="3872894" cy="1133170"/>
          </a:xfrm>
          <a:prstGeom prst="rect">
            <a:avLst/>
          </a:prstGeom>
        </p:spPr>
        <p:txBody>
          <a:bodyPr anchor="t" rtlCol="false" tIns="0" lIns="0" bIns="0" rIns="0">
            <a:spAutoFit/>
          </a:bodyPr>
          <a:lstStyle/>
          <a:p>
            <a:pPr algn="l">
              <a:lnSpc>
                <a:spcPts val="2228"/>
              </a:lnSpc>
            </a:pPr>
            <a:r>
              <a:rPr lang="en-US" sz="1621">
                <a:solidFill>
                  <a:srgbClr val="000000"/>
                </a:solidFill>
                <a:latin typeface="Canva Sans"/>
                <a:ea typeface="Canva Sans"/>
                <a:cs typeface="Canva Sans"/>
                <a:sym typeface="Canva Sans"/>
              </a:rPr>
              <a:t>The items are a rope noose and a neck ring. Iron Age people buried neck rings with their dead as an offering to the Spring Goddess. </a:t>
            </a:r>
          </a:p>
        </p:txBody>
      </p:sp>
      <p:sp>
        <p:nvSpPr>
          <p:cNvPr name="TextBox 14" id="14"/>
          <p:cNvSpPr txBox="true"/>
          <p:nvPr/>
        </p:nvSpPr>
        <p:spPr>
          <a:xfrm rot="0">
            <a:off x="4304147" y="3992966"/>
            <a:ext cx="4134860" cy="2831602"/>
          </a:xfrm>
          <a:prstGeom prst="rect">
            <a:avLst/>
          </a:prstGeom>
        </p:spPr>
        <p:txBody>
          <a:bodyPr anchor="t" rtlCol="false" tIns="0" lIns="0" bIns="0" rIns="0">
            <a:spAutoFit/>
          </a:bodyPr>
          <a:lstStyle/>
          <a:p>
            <a:pPr algn="just">
              <a:lnSpc>
                <a:spcPts val="2228"/>
              </a:lnSpc>
            </a:pPr>
            <a:r>
              <a:rPr lang="en-US" b="true" sz="1621">
                <a:solidFill>
                  <a:srgbClr val="000000"/>
                </a:solidFill>
                <a:latin typeface="Canva Sans Bold"/>
                <a:ea typeface="Canva Sans Bold"/>
                <a:cs typeface="Canva Sans Bold"/>
                <a:sym typeface="Canva Sans Bold"/>
              </a:rPr>
              <a:t>Age</a:t>
            </a:r>
            <a:r>
              <a:rPr lang="en-US" sz="1621">
                <a:solidFill>
                  <a:srgbClr val="000000"/>
                </a:solidFill>
                <a:latin typeface="Canva Sans"/>
                <a:ea typeface="Canva Sans"/>
                <a:cs typeface="Canva Sans"/>
                <a:sym typeface="Canva Sans"/>
              </a:rPr>
              <a:t>: The heart and organs were healthy. The wisdom teeth had grown. These appear in people around 20 years of age. </a:t>
            </a:r>
            <a:r>
              <a:rPr lang="en-US" b="true" sz="1621">
                <a:solidFill>
                  <a:srgbClr val="000000"/>
                </a:solidFill>
                <a:latin typeface="Canva Sans Bold"/>
                <a:ea typeface="Canva Sans Bold"/>
                <a:cs typeface="Canva Sans Bold"/>
                <a:sym typeface="Canva Sans Bold"/>
              </a:rPr>
              <a:t>Stomach</a:t>
            </a:r>
            <a:r>
              <a:rPr lang="en-US" sz="1621">
                <a:solidFill>
                  <a:srgbClr val="000000"/>
                </a:solidFill>
                <a:latin typeface="Canva Sans"/>
                <a:ea typeface="Canva Sans"/>
                <a:cs typeface="Canva Sans"/>
                <a:sym typeface="Canva Sans"/>
              </a:rPr>
              <a:t>: The man had eaten soup at least 12 hrs before he died. The soup was made up of seeds that were connected only with the Spring </a:t>
            </a:r>
            <a:r>
              <a:rPr lang="en-US" b="true" sz="1621">
                <a:solidFill>
                  <a:srgbClr val="000000"/>
                </a:solidFill>
                <a:latin typeface="Canva Sans Bold"/>
                <a:ea typeface="Canva Sans Bold"/>
                <a:cs typeface="Canva Sans Bold"/>
                <a:sym typeface="Canva Sans Bold"/>
              </a:rPr>
              <a:t>DOD</a:t>
            </a:r>
            <a:r>
              <a:rPr lang="en-US" sz="1621">
                <a:solidFill>
                  <a:srgbClr val="000000"/>
                </a:solidFill>
                <a:latin typeface="Canva Sans"/>
                <a:ea typeface="Canva Sans"/>
                <a:cs typeface="Canva Sans"/>
                <a:sym typeface="Canva Sans"/>
              </a:rPr>
              <a:t>: When they dug the grave some plants were trapped under the body. They were about 2000 years old.</a:t>
            </a:r>
          </a:p>
        </p:txBody>
      </p:sp>
      <p:sp>
        <p:nvSpPr>
          <p:cNvPr name="TextBox 15" id="15"/>
          <p:cNvSpPr txBox="true"/>
          <p:nvPr/>
        </p:nvSpPr>
        <p:spPr>
          <a:xfrm rot="-5400000">
            <a:off x="-1509550" y="3568732"/>
            <a:ext cx="4819936" cy="814759"/>
          </a:xfrm>
          <a:prstGeom prst="rect">
            <a:avLst/>
          </a:prstGeom>
        </p:spPr>
        <p:txBody>
          <a:bodyPr anchor="t" rtlCol="false" tIns="0" lIns="0" bIns="0" rIns="0">
            <a:spAutoFit/>
          </a:bodyPr>
          <a:lstStyle/>
          <a:p>
            <a:pPr algn="l">
              <a:lnSpc>
                <a:spcPts val="6412"/>
              </a:lnSpc>
            </a:pPr>
            <a:r>
              <a:rPr lang="en-US" sz="4580">
                <a:solidFill>
                  <a:srgbClr val="000000"/>
                </a:solidFill>
                <a:latin typeface="Chewy"/>
                <a:ea typeface="Chewy"/>
                <a:cs typeface="Chewy"/>
                <a:sym typeface="Chewy"/>
              </a:rPr>
              <a:t>Source cSource B</a:t>
            </a:r>
          </a:p>
        </p:txBody>
      </p:sp>
      <p:sp>
        <p:nvSpPr>
          <p:cNvPr name="TextBox 16" id="16"/>
          <p:cNvSpPr txBox="true"/>
          <p:nvPr/>
        </p:nvSpPr>
        <p:spPr>
          <a:xfrm rot="0">
            <a:off x="1414996" y="4826784"/>
            <a:ext cx="2410435" cy="384648"/>
          </a:xfrm>
          <a:prstGeom prst="rect">
            <a:avLst/>
          </a:prstGeom>
        </p:spPr>
        <p:txBody>
          <a:bodyPr anchor="t" rtlCol="false" tIns="0" lIns="0" bIns="0" rIns="0">
            <a:spAutoFit/>
          </a:bodyPr>
          <a:lstStyle/>
          <a:p>
            <a:pPr algn="l">
              <a:lnSpc>
                <a:spcPts val="3079"/>
              </a:lnSpc>
            </a:pPr>
            <a:r>
              <a:rPr lang="en-US" sz="2199">
                <a:solidFill>
                  <a:srgbClr val="000000"/>
                </a:solidFill>
                <a:latin typeface="Canva Sans"/>
                <a:ea typeface="Canva Sans"/>
                <a:cs typeface="Canva Sans"/>
                <a:sym typeface="Canva Sans"/>
              </a:rPr>
              <a:t>Forensic Report 1</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255489" y="253327"/>
            <a:ext cx="9241584" cy="6927885"/>
            <a:chOff x="0" y="0"/>
            <a:chExt cx="9241587" cy="6927875"/>
          </a:xfrm>
        </p:grpSpPr>
        <p:sp>
          <p:nvSpPr>
            <p:cNvPr name="Freeform 4" id="4"/>
            <p:cNvSpPr/>
            <p:nvPr/>
          </p:nvSpPr>
          <p:spPr>
            <a:xfrm flipH="false" flipV="false" rot="0">
              <a:off x="63500" y="63500"/>
              <a:ext cx="9114536" cy="6800850"/>
            </a:xfrm>
            <a:custGeom>
              <a:avLst/>
              <a:gdLst/>
              <a:ahLst/>
              <a:cxnLst/>
              <a:rect r="r" b="b" t="t" l="l"/>
              <a:pathLst>
                <a:path h="6800850" w="9114536">
                  <a:moveTo>
                    <a:pt x="0" y="0"/>
                  </a:moveTo>
                  <a:lnTo>
                    <a:pt x="9114536" y="0"/>
                  </a:lnTo>
                  <a:lnTo>
                    <a:pt x="9114536" y="6800850"/>
                  </a:lnTo>
                  <a:lnTo>
                    <a:pt x="0" y="6800850"/>
                  </a:lnTo>
                  <a:close/>
                </a:path>
              </a:pathLst>
            </a:custGeom>
            <a:solidFill>
              <a:srgbClr val="FFFFFF"/>
            </a:solidFill>
          </p:spPr>
        </p:sp>
        <p:sp>
          <p:nvSpPr>
            <p:cNvPr name="Freeform 5" id="5"/>
            <p:cNvSpPr/>
            <p:nvPr/>
          </p:nvSpPr>
          <p:spPr>
            <a:xfrm flipH="false" flipV="false" rot="0">
              <a:off x="98171" y="238506"/>
              <a:ext cx="8189341" cy="2821051"/>
            </a:xfrm>
            <a:custGeom>
              <a:avLst/>
              <a:gdLst/>
              <a:ahLst/>
              <a:cxnLst/>
              <a:rect r="r" b="b" t="t" l="l"/>
              <a:pathLst>
                <a:path h="2821051" w="8189341">
                  <a:moveTo>
                    <a:pt x="14351" y="14351"/>
                  </a:moveTo>
                  <a:lnTo>
                    <a:pt x="14351" y="2806700"/>
                  </a:lnTo>
                  <a:moveTo>
                    <a:pt x="3790442" y="14351"/>
                  </a:moveTo>
                  <a:lnTo>
                    <a:pt x="3790442" y="2806700"/>
                  </a:lnTo>
                  <a:moveTo>
                    <a:pt x="8175117" y="14351"/>
                  </a:moveTo>
                  <a:lnTo>
                    <a:pt x="8175117" y="2806700"/>
                  </a:lnTo>
                  <a:moveTo>
                    <a:pt x="0" y="0"/>
                  </a:moveTo>
                  <a:lnTo>
                    <a:pt x="8189341" y="0"/>
                  </a:lnTo>
                  <a:moveTo>
                    <a:pt x="0" y="2821051"/>
                  </a:moveTo>
                  <a:lnTo>
                    <a:pt x="8189341" y="2821051"/>
                  </a:lnTo>
                </a:path>
              </a:pathLst>
            </a:custGeom>
            <a:solidFill>
              <a:srgbClr val="000000"/>
            </a:solidFill>
          </p:spPr>
        </p:sp>
        <p:sp>
          <p:nvSpPr>
            <p:cNvPr name="Freeform 6" id="6"/>
            <p:cNvSpPr/>
            <p:nvPr/>
          </p:nvSpPr>
          <p:spPr>
            <a:xfrm flipH="false" flipV="false" rot="0">
              <a:off x="98171" y="224282"/>
              <a:ext cx="8189341" cy="2849499"/>
            </a:xfrm>
            <a:custGeom>
              <a:avLst/>
              <a:gdLst/>
              <a:ahLst/>
              <a:cxnLst/>
              <a:rect r="r" b="b" t="t" l="l"/>
              <a:pathLst>
                <a:path h="2849499" w="8189341">
                  <a:moveTo>
                    <a:pt x="28575" y="28575"/>
                  </a:moveTo>
                  <a:lnTo>
                    <a:pt x="28575" y="2820924"/>
                  </a:lnTo>
                  <a:lnTo>
                    <a:pt x="0" y="2820924"/>
                  </a:lnTo>
                  <a:lnTo>
                    <a:pt x="0" y="28575"/>
                  </a:lnTo>
                  <a:close/>
                  <a:moveTo>
                    <a:pt x="3804666" y="28575"/>
                  </a:moveTo>
                  <a:lnTo>
                    <a:pt x="3804666" y="2820924"/>
                  </a:lnTo>
                  <a:lnTo>
                    <a:pt x="3776091" y="2820924"/>
                  </a:lnTo>
                  <a:lnTo>
                    <a:pt x="3776091" y="28575"/>
                  </a:lnTo>
                  <a:close/>
                  <a:moveTo>
                    <a:pt x="8189341" y="28575"/>
                  </a:moveTo>
                  <a:lnTo>
                    <a:pt x="8189341" y="2820924"/>
                  </a:lnTo>
                  <a:lnTo>
                    <a:pt x="8160766" y="2820924"/>
                  </a:lnTo>
                  <a:lnTo>
                    <a:pt x="8160766" y="28575"/>
                  </a:lnTo>
                  <a:close/>
                  <a:moveTo>
                    <a:pt x="0" y="0"/>
                  </a:moveTo>
                  <a:lnTo>
                    <a:pt x="8189341" y="0"/>
                  </a:lnTo>
                  <a:lnTo>
                    <a:pt x="8189341" y="28575"/>
                  </a:lnTo>
                  <a:lnTo>
                    <a:pt x="0" y="28575"/>
                  </a:lnTo>
                  <a:close/>
                  <a:moveTo>
                    <a:pt x="0" y="2820924"/>
                  </a:moveTo>
                  <a:lnTo>
                    <a:pt x="8189341" y="2820924"/>
                  </a:lnTo>
                  <a:lnTo>
                    <a:pt x="8189341" y="2849499"/>
                  </a:lnTo>
                  <a:lnTo>
                    <a:pt x="0" y="2849499"/>
                  </a:lnTo>
                  <a:close/>
                </a:path>
              </a:pathLst>
            </a:custGeom>
            <a:solidFill>
              <a:srgbClr val="99ACFF"/>
            </a:solidFill>
          </p:spPr>
        </p:sp>
        <p:sp>
          <p:nvSpPr>
            <p:cNvPr name="Freeform 7" id="7"/>
            <p:cNvSpPr/>
            <p:nvPr/>
          </p:nvSpPr>
          <p:spPr>
            <a:xfrm flipH="false" flipV="false" rot="0">
              <a:off x="98171" y="3194177"/>
              <a:ext cx="8189341" cy="3481705"/>
            </a:xfrm>
            <a:custGeom>
              <a:avLst/>
              <a:gdLst/>
              <a:ahLst/>
              <a:cxnLst/>
              <a:rect r="r" b="b" t="t" l="l"/>
              <a:pathLst>
                <a:path h="3481705" w="8189341">
                  <a:moveTo>
                    <a:pt x="14351" y="14224"/>
                  </a:moveTo>
                  <a:lnTo>
                    <a:pt x="14351" y="3467354"/>
                  </a:lnTo>
                  <a:moveTo>
                    <a:pt x="3790442" y="14224"/>
                  </a:moveTo>
                  <a:lnTo>
                    <a:pt x="3790442" y="3467354"/>
                  </a:lnTo>
                  <a:moveTo>
                    <a:pt x="8175116" y="14224"/>
                  </a:moveTo>
                  <a:lnTo>
                    <a:pt x="8175116" y="3467354"/>
                  </a:lnTo>
                  <a:moveTo>
                    <a:pt x="0" y="0"/>
                  </a:moveTo>
                  <a:lnTo>
                    <a:pt x="8189341" y="0"/>
                  </a:lnTo>
                  <a:moveTo>
                    <a:pt x="0" y="3481705"/>
                  </a:moveTo>
                  <a:lnTo>
                    <a:pt x="8189341" y="3481705"/>
                  </a:lnTo>
                </a:path>
              </a:pathLst>
            </a:custGeom>
            <a:solidFill>
              <a:srgbClr val="000000"/>
            </a:solidFill>
          </p:spPr>
        </p:sp>
        <p:sp>
          <p:nvSpPr>
            <p:cNvPr name="Freeform 8" id="8"/>
            <p:cNvSpPr/>
            <p:nvPr/>
          </p:nvSpPr>
          <p:spPr>
            <a:xfrm flipH="false" flipV="false" rot="0">
              <a:off x="98171" y="3179826"/>
              <a:ext cx="8189341" cy="3510280"/>
            </a:xfrm>
            <a:custGeom>
              <a:avLst/>
              <a:gdLst/>
              <a:ahLst/>
              <a:cxnLst/>
              <a:rect r="r" b="b" t="t" l="l"/>
              <a:pathLst>
                <a:path h="3510280" w="8189341">
                  <a:moveTo>
                    <a:pt x="28575" y="28575"/>
                  </a:moveTo>
                  <a:lnTo>
                    <a:pt x="28575" y="3481705"/>
                  </a:lnTo>
                  <a:lnTo>
                    <a:pt x="0" y="3481705"/>
                  </a:lnTo>
                  <a:lnTo>
                    <a:pt x="0" y="28575"/>
                  </a:lnTo>
                  <a:close/>
                  <a:moveTo>
                    <a:pt x="3804666" y="28575"/>
                  </a:moveTo>
                  <a:lnTo>
                    <a:pt x="3804666" y="3481705"/>
                  </a:lnTo>
                  <a:lnTo>
                    <a:pt x="3776091" y="3481705"/>
                  </a:lnTo>
                  <a:lnTo>
                    <a:pt x="3776091" y="28575"/>
                  </a:lnTo>
                  <a:close/>
                  <a:moveTo>
                    <a:pt x="8189341" y="28575"/>
                  </a:moveTo>
                  <a:lnTo>
                    <a:pt x="8189341" y="3481705"/>
                  </a:lnTo>
                  <a:lnTo>
                    <a:pt x="8160766" y="3481705"/>
                  </a:lnTo>
                  <a:lnTo>
                    <a:pt x="8160766" y="28575"/>
                  </a:lnTo>
                  <a:close/>
                  <a:moveTo>
                    <a:pt x="0" y="0"/>
                  </a:moveTo>
                  <a:lnTo>
                    <a:pt x="8189341" y="0"/>
                  </a:lnTo>
                  <a:lnTo>
                    <a:pt x="8189341" y="28575"/>
                  </a:lnTo>
                  <a:lnTo>
                    <a:pt x="0" y="28575"/>
                  </a:lnTo>
                  <a:close/>
                  <a:moveTo>
                    <a:pt x="0" y="3481705"/>
                  </a:moveTo>
                  <a:lnTo>
                    <a:pt x="8189341" y="3481705"/>
                  </a:lnTo>
                  <a:lnTo>
                    <a:pt x="8189341" y="3510280"/>
                  </a:lnTo>
                  <a:lnTo>
                    <a:pt x="0" y="3510280"/>
                  </a:lnTo>
                  <a:close/>
                </a:path>
              </a:pathLst>
            </a:custGeom>
            <a:solidFill>
              <a:srgbClr val="99ACFF"/>
            </a:solidFill>
          </p:spPr>
        </p:sp>
      </p:grpSp>
      <p:sp>
        <p:nvSpPr>
          <p:cNvPr name="Freeform 9" id="9"/>
          <p:cNvSpPr/>
          <p:nvPr/>
        </p:nvSpPr>
        <p:spPr>
          <a:xfrm flipH="false" flipV="false" rot="0">
            <a:off x="1400051" y="3579095"/>
            <a:ext cx="2324100" cy="3133725"/>
          </a:xfrm>
          <a:custGeom>
            <a:avLst/>
            <a:gdLst/>
            <a:ahLst/>
            <a:cxnLst/>
            <a:rect r="r" b="b" t="t" l="l"/>
            <a:pathLst>
              <a:path h="3133725" w="2324100">
                <a:moveTo>
                  <a:pt x="0" y="0"/>
                </a:moveTo>
                <a:lnTo>
                  <a:pt x="2324100" y="0"/>
                </a:lnTo>
                <a:lnTo>
                  <a:pt x="2324100" y="3133725"/>
                </a:lnTo>
                <a:lnTo>
                  <a:pt x="0" y="3133725"/>
                </a:lnTo>
                <a:lnTo>
                  <a:pt x="0" y="0"/>
                </a:lnTo>
                <a:close/>
              </a:path>
            </a:pathLst>
          </a:custGeom>
          <a:blipFill>
            <a:blip r:embed="rId3"/>
            <a:stretch>
              <a:fillRect l="-958" t="0" r="-1090" b="0"/>
            </a:stretch>
          </a:blipFill>
        </p:spPr>
      </p:sp>
      <p:sp>
        <p:nvSpPr>
          <p:cNvPr name="TextBox 10" id="10"/>
          <p:cNvSpPr txBox="true"/>
          <p:nvPr/>
        </p:nvSpPr>
        <p:spPr>
          <a:xfrm rot="0">
            <a:off x="4397750" y="4488751"/>
            <a:ext cx="3993366" cy="567023"/>
          </a:xfrm>
          <a:prstGeom prst="rect">
            <a:avLst/>
          </a:prstGeom>
        </p:spPr>
        <p:txBody>
          <a:bodyPr anchor="t" rtlCol="false" tIns="0" lIns="0" bIns="0" rIns="0">
            <a:spAutoFit/>
          </a:bodyPr>
          <a:lstStyle/>
          <a:p>
            <a:pPr algn="l">
              <a:lnSpc>
                <a:spcPts val="2228"/>
              </a:lnSpc>
            </a:pPr>
            <a:r>
              <a:rPr lang="en-US" sz="1621">
                <a:solidFill>
                  <a:srgbClr val="000000"/>
                </a:solidFill>
                <a:latin typeface="Canva Sans"/>
                <a:ea typeface="Canva Sans"/>
                <a:cs typeface="Canva Sans"/>
                <a:sym typeface="Canva Sans"/>
              </a:rPr>
              <a:t>Map depicting the northern German tribes who lived where Denmark is now.</a:t>
            </a:r>
          </a:p>
        </p:txBody>
      </p:sp>
      <p:sp>
        <p:nvSpPr>
          <p:cNvPr name="TextBox 11" id="11"/>
          <p:cNvSpPr txBox="true"/>
          <p:nvPr/>
        </p:nvSpPr>
        <p:spPr>
          <a:xfrm rot="-5400000">
            <a:off x="-1757630" y="3308870"/>
            <a:ext cx="5326018" cy="814759"/>
          </a:xfrm>
          <a:prstGeom prst="rect">
            <a:avLst/>
          </a:prstGeom>
        </p:spPr>
        <p:txBody>
          <a:bodyPr anchor="t" rtlCol="false" tIns="0" lIns="0" bIns="0" rIns="0">
            <a:spAutoFit/>
          </a:bodyPr>
          <a:lstStyle/>
          <a:p>
            <a:pPr algn="l">
              <a:lnSpc>
                <a:spcPts val="6412"/>
              </a:lnSpc>
            </a:pPr>
            <a:r>
              <a:rPr lang="en-US" sz="4580">
                <a:solidFill>
                  <a:srgbClr val="000000"/>
                </a:solidFill>
                <a:latin typeface="Chewy"/>
                <a:ea typeface="Chewy"/>
                <a:cs typeface="Chewy"/>
                <a:sym typeface="Chewy"/>
              </a:rPr>
              <a:t>Source ESource D</a:t>
            </a:r>
          </a:p>
        </p:txBody>
      </p:sp>
      <p:sp>
        <p:nvSpPr>
          <p:cNvPr name="TextBox 12" id="12"/>
          <p:cNvSpPr txBox="true"/>
          <p:nvPr/>
        </p:nvSpPr>
        <p:spPr>
          <a:xfrm rot="0">
            <a:off x="4241140" y="704783"/>
            <a:ext cx="4330751" cy="2082346"/>
          </a:xfrm>
          <a:prstGeom prst="rect">
            <a:avLst/>
          </a:prstGeom>
        </p:spPr>
        <p:txBody>
          <a:bodyPr anchor="t" rtlCol="false" tIns="0" lIns="0" bIns="0" rIns="0">
            <a:spAutoFit/>
          </a:bodyPr>
          <a:lstStyle/>
          <a:p>
            <a:pPr algn="l">
              <a:lnSpc>
                <a:spcPts val="2334"/>
              </a:lnSpc>
            </a:pPr>
            <a:r>
              <a:rPr lang="en-US" sz="1681">
                <a:solidFill>
                  <a:srgbClr val="000000"/>
                </a:solidFill>
                <a:latin typeface="Canva Sans"/>
                <a:ea typeface="Canva Sans"/>
                <a:cs typeface="Canva Sans"/>
                <a:sym typeface="Canva Sans"/>
              </a:rPr>
              <a:t>This man was found buried in a bog at Grauballe in Denmark. His throat had been cut from ear to ear. Scientists discovered that he had been buried 1650 years ago. His last meal, eaten shortly before his death, had been a vegetable soup made from Spring seeds.</a:t>
            </a:r>
          </a:p>
        </p:txBody>
      </p:sp>
      <p:sp>
        <p:nvSpPr>
          <p:cNvPr name="TextBox 13" id="13"/>
          <p:cNvSpPr txBox="true"/>
          <p:nvPr/>
        </p:nvSpPr>
        <p:spPr>
          <a:xfrm rot="0">
            <a:off x="1565967" y="1474280"/>
            <a:ext cx="2415159" cy="384648"/>
          </a:xfrm>
          <a:prstGeom prst="rect">
            <a:avLst/>
          </a:prstGeom>
        </p:spPr>
        <p:txBody>
          <a:bodyPr anchor="t" rtlCol="false" tIns="0" lIns="0" bIns="0" rIns="0">
            <a:spAutoFit/>
          </a:bodyPr>
          <a:lstStyle/>
          <a:p>
            <a:pPr algn="l">
              <a:lnSpc>
                <a:spcPts val="3079"/>
              </a:lnSpc>
            </a:pPr>
            <a:r>
              <a:rPr lang="en-US" sz="2199">
                <a:solidFill>
                  <a:srgbClr val="000000"/>
                </a:solidFill>
                <a:latin typeface="Canva Sans"/>
                <a:ea typeface="Canva Sans"/>
                <a:cs typeface="Canva Sans"/>
                <a:sym typeface="Canva Sans"/>
              </a:rPr>
              <a:t>Forensic Report 2</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255489" y="253327"/>
            <a:ext cx="9241584" cy="6927885"/>
            <a:chOff x="0" y="0"/>
            <a:chExt cx="9241587" cy="6927875"/>
          </a:xfrm>
        </p:grpSpPr>
        <p:sp>
          <p:nvSpPr>
            <p:cNvPr name="Freeform 4" id="4"/>
            <p:cNvSpPr/>
            <p:nvPr/>
          </p:nvSpPr>
          <p:spPr>
            <a:xfrm flipH="false" flipV="false" rot="0">
              <a:off x="63500" y="63500"/>
              <a:ext cx="9114536" cy="6800850"/>
            </a:xfrm>
            <a:custGeom>
              <a:avLst/>
              <a:gdLst/>
              <a:ahLst/>
              <a:cxnLst/>
              <a:rect r="r" b="b" t="t" l="l"/>
              <a:pathLst>
                <a:path h="6800850" w="9114536">
                  <a:moveTo>
                    <a:pt x="0" y="0"/>
                  </a:moveTo>
                  <a:lnTo>
                    <a:pt x="9114536" y="0"/>
                  </a:lnTo>
                  <a:lnTo>
                    <a:pt x="9114536" y="6800850"/>
                  </a:lnTo>
                  <a:lnTo>
                    <a:pt x="0" y="6800850"/>
                  </a:lnTo>
                  <a:close/>
                </a:path>
              </a:pathLst>
            </a:custGeom>
            <a:solidFill>
              <a:srgbClr val="FFFFFF"/>
            </a:solidFill>
          </p:spPr>
        </p:sp>
        <p:sp>
          <p:nvSpPr>
            <p:cNvPr name="Freeform 5" id="5"/>
            <p:cNvSpPr/>
            <p:nvPr/>
          </p:nvSpPr>
          <p:spPr>
            <a:xfrm flipH="false" flipV="false" rot="0">
              <a:off x="98171" y="238506"/>
              <a:ext cx="8189341" cy="2821051"/>
            </a:xfrm>
            <a:custGeom>
              <a:avLst/>
              <a:gdLst/>
              <a:ahLst/>
              <a:cxnLst/>
              <a:rect r="r" b="b" t="t" l="l"/>
              <a:pathLst>
                <a:path h="2821051" w="8189341">
                  <a:moveTo>
                    <a:pt x="14351" y="14351"/>
                  </a:moveTo>
                  <a:lnTo>
                    <a:pt x="14351" y="2806700"/>
                  </a:lnTo>
                  <a:moveTo>
                    <a:pt x="3790442" y="14351"/>
                  </a:moveTo>
                  <a:lnTo>
                    <a:pt x="3790442" y="2806700"/>
                  </a:lnTo>
                  <a:moveTo>
                    <a:pt x="8175117" y="14351"/>
                  </a:moveTo>
                  <a:lnTo>
                    <a:pt x="8175117" y="2806700"/>
                  </a:lnTo>
                  <a:moveTo>
                    <a:pt x="0" y="0"/>
                  </a:moveTo>
                  <a:lnTo>
                    <a:pt x="8189341" y="0"/>
                  </a:lnTo>
                  <a:moveTo>
                    <a:pt x="0" y="2821051"/>
                  </a:moveTo>
                  <a:lnTo>
                    <a:pt x="8189341" y="2821051"/>
                  </a:lnTo>
                </a:path>
              </a:pathLst>
            </a:custGeom>
            <a:solidFill>
              <a:srgbClr val="000000"/>
            </a:solidFill>
          </p:spPr>
        </p:sp>
        <p:sp>
          <p:nvSpPr>
            <p:cNvPr name="Freeform 6" id="6"/>
            <p:cNvSpPr/>
            <p:nvPr/>
          </p:nvSpPr>
          <p:spPr>
            <a:xfrm flipH="false" flipV="false" rot="0">
              <a:off x="98171" y="224282"/>
              <a:ext cx="8189341" cy="2849499"/>
            </a:xfrm>
            <a:custGeom>
              <a:avLst/>
              <a:gdLst/>
              <a:ahLst/>
              <a:cxnLst/>
              <a:rect r="r" b="b" t="t" l="l"/>
              <a:pathLst>
                <a:path h="2849499" w="8189341">
                  <a:moveTo>
                    <a:pt x="28575" y="28575"/>
                  </a:moveTo>
                  <a:lnTo>
                    <a:pt x="28575" y="2820924"/>
                  </a:lnTo>
                  <a:lnTo>
                    <a:pt x="0" y="2820924"/>
                  </a:lnTo>
                  <a:lnTo>
                    <a:pt x="0" y="28575"/>
                  </a:lnTo>
                  <a:close/>
                  <a:moveTo>
                    <a:pt x="3804666" y="28575"/>
                  </a:moveTo>
                  <a:lnTo>
                    <a:pt x="3804666" y="2820924"/>
                  </a:lnTo>
                  <a:lnTo>
                    <a:pt x="3776091" y="2820924"/>
                  </a:lnTo>
                  <a:lnTo>
                    <a:pt x="3776091" y="28575"/>
                  </a:lnTo>
                  <a:close/>
                  <a:moveTo>
                    <a:pt x="8189341" y="28575"/>
                  </a:moveTo>
                  <a:lnTo>
                    <a:pt x="8189341" y="2820924"/>
                  </a:lnTo>
                  <a:lnTo>
                    <a:pt x="8160766" y="2820924"/>
                  </a:lnTo>
                  <a:lnTo>
                    <a:pt x="8160766" y="28575"/>
                  </a:lnTo>
                  <a:close/>
                  <a:moveTo>
                    <a:pt x="0" y="0"/>
                  </a:moveTo>
                  <a:lnTo>
                    <a:pt x="8189341" y="0"/>
                  </a:lnTo>
                  <a:lnTo>
                    <a:pt x="8189341" y="28575"/>
                  </a:lnTo>
                  <a:lnTo>
                    <a:pt x="0" y="28575"/>
                  </a:lnTo>
                  <a:close/>
                  <a:moveTo>
                    <a:pt x="0" y="2820924"/>
                  </a:moveTo>
                  <a:lnTo>
                    <a:pt x="8189341" y="2820924"/>
                  </a:lnTo>
                  <a:lnTo>
                    <a:pt x="8189341" y="2849499"/>
                  </a:lnTo>
                  <a:lnTo>
                    <a:pt x="0" y="2849499"/>
                  </a:lnTo>
                  <a:close/>
                </a:path>
              </a:pathLst>
            </a:custGeom>
            <a:solidFill>
              <a:srgbClr val="99ACFF"/>
            </a:solidFill>
          </p:spPr>
        </p:sp>
        <p:sp>
          <p:nvSpPr>
            <p:cNvPr name="Freeform 7" id="7"/>
            <p:cNvSpPr/>
            <p:nvPr/>
          </p:nvSpPr>
          <p:spPr>
            <a:xfrm flipH="false" flipV="false" rot="0">
              <a:off x="98171" y="3194177"/>
              <a:ext cx="8189341" cy="3481705"/>
            </a:xfrm>
            <a:custGeom>
              <a:avLst/>
              <a:gdLst/>
              <a:ahLst/>
              <a:cxnLst/>
              <a:rect r="r" b="b" t="t" l="l"/>
              <a:pathLst>
                <a:path h="3481705" w="8189341">
                  <a:moveTo>
                    <a:pt x="14351" y="14224"/>
                  </a:moveTo>
                  <a:lnTo>
                    <a:pt x="14351" y="3467354"/>
                  </a:lnTo>
                  <a:moveTo>
                    <a:pt x="3790442" y="14224"/>
                  </a:moveTo>
                  <a:lnTo>
                    <a:pt x="3790442" y="3467354"/>
                  </a:lnTo>
                  <a:moveTo>
                    <a:pt x="8175116" y="14224"/>
                  </a:moveTo>
                  <a:lnTo>
                    <a:pt x="8175116" y="3467354"/>
                  </a:lnTo>
                  <a:moveTo>
                    <a:pt x="0" y="0"/>
                  </a:moveTo>
                  <a:lnTo>
                    <a:pt x="8189341" y="0"/>
                  </a:lnTo>
                  <a:moveTo>
                    <a:pt x="0" y="3481705"/>
                  </a:moveTo>
                  <a:lnTo>
                    <a:pt x="8189341" y="3481705"/>
                  </a:lnTo>
                </a:path>
              </a:pathLst>
            </a:custGeom>
            <a:solidFill>
              <a:srgbClr val="000000"/>
            </a:solidFill>
          </p:spPr>
        </p:sp>
        <p:sp>
          <p:nvSpPr>
            <p:cNvPr name="Freeform 8" id="8"/>
            <p:cNvSpPr/>
            <p:nvPr/>
          </p:nvSpPr>
          <p:spPr>
            <a:xfrm flipH="false" flipV="false" rot="0">
              <a:off x="98171" y="3179826"/>
              <a:ext cx="8189341" cy="3510280"/>
            </a:xfrm>
            <a:custGeom>
              <a:avLst/>
              <a:gdLst/>
              <a:ahLst/>
              <a:cxnLst/>
              <a:rect r="r" b="b" t="t" l="l"/>
              <a:pathLst>
                <a:path h="3510280" w="8189341">
                  <a:moveTo>
                    <a:pt x="28575" y="28575"/>
                  </a:moveTo>
                  <a:lnTo>
                    <a:pt x="28575" y="3481705"/>
                  </a:lnTo>
                  <a:lnTo>
                    <a:pt x="0" y="3481705"/>
                  </a:lnTo>
                  <a:lnTo>
                    <a:pt x="0" y="28575"/>
                  </a:lnTo>
                  <a:close/>
                  <a:moveTo>
                    <a:pt x="3804666" y="28575"/>
                  </a:moveTo>
                  <a:lnTo>
                    <a:pt x="3804666" y="3481705"/>
                  </a:lnTo>
                  <a:lnTo>
                    <a:pt x="3776091" y="3481705"/>
                  </a:lnTo>
                  <a:lnTo>
                    <a:pt x="3776091" y="28575"/>
                  </a:lnTo>
                  <a:close/>
                  <a:moveTo>
                    <a:pt x="8189341" y="28575"/>
                  </a:moveTo>
                  <a:lnTo>
                    <a:pt x="8189341" y="3481705"/>
                  </a:lnTo>
                  <a:lnTo>
                    <a:pt x="8160766" y="3481705"/>
                  </a:lnTo>
                  <a:lnTo>
                    <a:pt x="8160766" y="28575"/>
                  </a:lnTo>
                  <a:close/>
                  <a:moveTo>
                    <a:pt x="0" y="0"/>
                  </a:moveTo>
                  <a:lnTo>
                    <a:pt x="8189341" y="0"/>
                  </a:lnTo>
                  <a:lnTo>
                    <a:pt x="8189341" y="28575"/>
                  </a:lnTo>
                  <a:lnTo>
                    <a:pt x="0" y="28575"/>
                  </a:lnTo>
                  <a:close/>
                  <a:moveTo>
                    <a:pt x="0" y="3481705"/>
                  </a:moveTo>
                  <a:lnTo>
                    <a:pt x="8189341" y="3481705"/>
                  </a:lnTo>
                  <a:lnTo>
                    <a:pt x="8189341" y="3510280"/>
                  </a:lnTo>
                  <a:lnTo>
                    <a:pt x="0" y="3510280"/>
                  </a:lnTo>
                  <a:close/>
                </a:path>
              </a:pathLst>
            </a:custGeom>
            <a:solidFill>
              <a:srgbClr val="99ACFF"/>
            </a:solidFill>
          </p:spPr>
        </p:sp>
      </p:grpSp>
      <p:sp>
        <p:nvSpPr>
          <p:cNvPr name="Freeform 9" id="9"/>
          <p:cNvSpPr/>
          <p:nvPr/>
        </p:nvSpPr>
        <p:spPr>
          <a:xfrm flipH="false" flipV="false" rot="0">
            <a:off x="1890722" y="855288"/>
            <a:ext cx="1343025" cy="2095500"/>
          </a:xfrm>
          <a:custGeom>
            <a:avLst/>
            <a:gdLst/>
            <a:ahLst/>
            <a:cxnLst/>
            <a:rect r="r" b="b" t="t" l="l"/>
            <a:pathLst>
              <a:path h="2095500" w="1343025">
                <a:moveTo>
                  <a:pt x="0" y="0"/>
                </a:moveTo>
                <a:lnTo>
                  <a:pt x="1343025" y="0"/>
                </a:lnTo>
                <a:lnTo>
                  <a:pt x="1343025" y="2095500"/>
                </a:lnTo>
                <a:lnTo>
                  <a:pt x="0" y="2095500"/>
                </a:lnTo>
                <a:lnTo>
                  <a:pt x="0" y="0"/>
                </a:lnTo>
                <a:close/>
              </a:path>
            </a:pathLst>
          </a:custGeom>
          <a:blipFill>
            <a:blip r:embed="rId3"/>
            <a:stretch>
              <a:fillRect l="0" t="0" r="0" b="0"/>
            </a:stretch>
          </a:blipFill>
        </p:spPr>
      </p:sp>
      <p:sp>
        <p:nvSpPr>
          <p:cNvPr name="TextBox 10" id="10"/>
          <p:cNvSpPr txBox="true"/>
          <p:nvPr/>
        </p:nvSpPr>
        <p:spPr>
          <a:xfrm rot="0">
            <a:off x="4241140" y="3708578"/>
            <a:ext cx="4186847" cy="2548528"/>
          </a:xfrm>
          <a:prstGeom prst="rect">
            <a:avLst/>
          </a:prstGeom>
        </p:spPr>
        <p:txBody>
          <a:bodyPr anchor="t" rtlCol="false" tIns="0" lIns="0" bIns="0" rIns="0">
            <a:spAutoFit/>
          </a:bodyPr>
          <a:lstStyle/>
          <a:p>
            <a:pPr algn="l">
              <a:lnSpc>
                <a:spcPts val="2228"/>
              </a:lnSpc>
            </a:pPr>
            <a:r>
              <a:rPr lang="en-US" sz="1621">
                <a:solidFill>
                  <a:srgbClr val="000000"/>
                </a:solidFill>
                <a:latin typeface="Canva Sans"/>
                <a:ea typeface="Canva Sans"/>
                <a:cs typeface="Canva Sans"/>
                <a:sym typeface="Canva Sans"/>
              </a:rPr>
              <a:t>"There is nothing unusual about these tribes except their worship of Mother Earth, the Goddess of Spring. They believe that each spring she rides through the tribes. A chariot carries a statue of the Goddess in a procession. After this the chariot and her robes.....are washed clean in a hidden lake. This task is done by slaves who are then..." killed.</a:t>
            </a:r>
          </a:p>
        </p:txBody>
      </p:sp>
      <p:sp>
        <p:nvSpPr>
          <p:cNvPr name="TextBox 11" id="11"/>
          <p:cNvSpPr txBox="true"/>
          <p:nvPr/>
        </p:nvSpPr>
        <p:spPr>
          <a:xfrm rot="-5400000">
            <a:off x="-1715882" y="3350618"/>
            <a:ext cx="5240846" cy="814759"/>
          </a:xfrm>
          <a:prstGeom prst="rect">
            <a:avLst/>
          </a:prstGeom>
        </p:spPr>
        <p:txBody>
          <a:bodyPr anchor="t" rtlCol="false" tIns="0" lIns="0" bIns="0" rIns="0">
            <a:spAutoFit/>
          </a:bodyPr>
          <a:lstStyle/>
          <a:p>
            <a:pPr algn="l">
              <a:lnSpc>
                <a:spcPts val="6412"/>
              </a:lnSpc>
            </a:pPr>
            <a:r>
              <a:rPr lang="en-US" sz="4580">
                <a:solidFill>
                  <a:srgbClr val="000000"/>
                </a:solidFill>
                <a:latin typeface="Chewy"/>
                <a:ea typeface="Chewy"/>
                <a:cs typeface="Chewy"/>
                <a:sym typeface="Chewy"/>
              </a:rPr>
              <a:t>Source GSource F</a:t>
            </a:r>
          </a:p>
        </p:txBody>
      </p:sp>
      <p:sp>
        <p:nvSpPr>
          <p:cNvPr name="TextBox 12" id="12"/>
          <p:cNvSpPr txBox="true"/>
          <p:nvPr/>
        </p:nvSpPr>
        <p:spPr>
          <a:xfrm rot="0">
            <a:off x="4241140" y="1297876"/>
            <a:ext cx="4277982" cy="599618"/>
          </a:xfrm>
          <a:prstGeom prst="rect">
            <a:avLst/>
          </a:prstGeom>
        </p:spPr>
        <p:txBody>
          <a:bodyPr anchor="t" rtlCol="false" tIns="0" lIns="0" bIns="0" rIns="0">
            <a:spAutoFit/>
          </a:bodyPr>
          <a:lstStyle/>
          <a:p>
            <a:pPr algn="l">
              <a:lnSpc>
                <a:spcPts val="2334"/>
              </a:lnSpc>
            </a:pPr>
            <a:r>
              <a:rPr lang="en-US" sz="1681">
                <a:solidFill>
                  <a:srgbClr val="000000"/>
                </a:solidFill>
                <a:latin typeface="Canva Sans"/>
                <a:ea typeface="Canva Sans"/>
                <a:cs typeface="Canva Sans"/>
                <a:sym typeface="Canva Sans"/>
              </a:rPr>
              <a:t>An Earth Goddess of Spring statue found in a bog.</a:t>
            </a:r>
          </a:p>
        </p:txBody>
      </p:sp>
      <p:sp>
        <p:nvSpPr>
          <p:cNvPr name="TextBox 13" id="13"/>
          <p:cNvSpPr txBox="true"/>
          <p:nvPr/>
        </p:nvSpPr>
        <p:spPr>
          <a:xfrm rot="0">
            <a:off x="1462735" y="4419352"/>
            <a:ext cx="2458545" cy="976284"/>
          </a:xfrm>
          <a:prstGeom prst="rect">
            <a:avLst/>
          </a:prstGeom>
        </p:spPr>
        <p:txBody>
          <a:bodyPr anchor="t" rtlCol="false" tIns="0" lIns="0" bIns="0" rIns="0">
            <a:spAutoFit/>
          </a:bodyPr>
          <a:lstStyle/>
          <a:p>
            <a:pPr algn="ctr">
              <a:lnSpc>
                <a:spcPts val="1900"/>
              </a:lnSpc>
            </a:pPr>
            <a:r>
              <a:rPr lang="en-US" sz="1359">
                <a:solidFill>
                  <a:srgbClr val="000000"/>
                </a:solidFill>
                <a:latin typeface="Canva Sans"/>
                <a:ea typeface="Canva Sans"/>
                <a:cs typeface="Canva Sans"/>
                <a:sym typeface="Canva Sans"/>
              </a:rPr>
              <a:t>An exceprt (Written in 97-98 AD by Cornelius Tacitus, a Roman, in his book about the German tribes).</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90573" y="193462"/>
            <a:ext cx="9241584" cy="6928275"/>
            <a:chOff x="0" y="0"/>
            <a:chExt cx="9241587" cy="6928269"/>
          </a:xfrm>
        </p:grpSpPr>
        <p:sp>
          <p:nvSpPr>
            <p:cNvPr name="Freeform 4" id="4"/>
            <p:cNvSpPr/>
            <p:nvPr/>
          </p:nvSpPr>
          <p:spPr>
            <a:xfrm flipH="false" flipV="false" rot="0">
              <a:off x="63500" y="63500"/>
              <a:ext cx="9114536" cy="6800850"/>
            </a:xfrm>
            <a:custGeom>
              <a:avLst/>
              <a:gdLst/>
              <a:ahLst/>
              <a:cxnLst/>
              <a:rect r="r" b="b" t="t" l="l"/>
              <a:pathLst>
                <a:path h="6800850" w="9114536">
                  <a:moveTo>
                    <a:pt x="0" y="0"/>
                  </a:moveTo>
                  <a:lnTo>
                    <a:pt x="9114536" y="0"/>
                  </a:lnTo>
                  <a:lnTo>
                    <a:pt x="9114536" y="6800850"/>
                  </a:lnTo>
                  <a:lnTo>
                    <a:pt x="0" y="6800850"/>
                  </a:lnTo>
                  <a:close/>
                </a:path>
              </a:pathLst>
            </a:custGeom>
            <a:solidFill>
              <a:srgbClr val="FFFFFF"/>
            </a:solidFill>
          </p:spPr>
        </p:sp>
        <p:sp>
          <p:nvSpPr>
            <p:cNvPr name="Freeform 5" id="5"/>
            <p:cNvSpPr/>
            <p:nvPr/>
          </p:nvSpPr>
          <p:spPr>
            <a:xfrm flipH="false" flipV="false" rot="0">
              <a:off x="63500" y="627253"/>
              <a:ext cx="8189341" cy="6223254"/>
            </a:xfrm>
            <a:custGeom>
              <a:avLst/>
              <a:gdLst/>
              <a:ahLst/>
              <a:cxnLst/>
              <a:rect r="r" b="b" t="t" l="l"/>
              <a:pathLst>
                <a:path h="6223254" w="8189341">
                  <a:moveTo>
                    <a:pt x="14224" y="14351"/>
                  </a:moveTo>
                  <a:lnTo>
                    <a:pt x="14224" y="6208903"/>
                  </a:lnTo>
                  <a:moveTo>
                    <a:pt x="2730246" y="14351"/>
                  </a:moveTo>
                  <a:lnTo>
                    <a:pt x="2730246" y="6208903"/>
                  </a:lnTo>
                  <a:moveTo>
                    <a:pt x="8175117" y="14351"/>
                  </a:moveTo>
                  <a:lnTo>
                    <a:pt x="8175117" y="6208903"/>
                  </a:lnTo>
                  <a:moveTo>
                    <a:pt x="0" y="0"/>
                  </a:moveTo>
                  <a:lnTo>
                    <a:pt x="8189341" y="0"/>
                  </a:lnTo>
                  <a:moveTo>
                    <a:pt x="0" y="6223254"/>
                  </a:moveTo>
                  <a:lnTo>
                    <a:pt x="8189341" y="6223254"/>
                  </a:lnTo>
                </a:path>
              </a:pathLst>
            </a:custGeom>
            <a:solidFill>
              <a:srgbClr val="000000"/>
            </a:solidFill>
          </p:spPr>
        </p:sp>
        <p:sp>
          <p:nvSpPr>
            <p:cNvPr name="Freeform 6" id="6"/>
            <p:cNvSpPr/>
            <p:nvPr/>
          </p:nvSpPr>
          <p:spPr>
            <a:xfrm flipH="false" flipV="false" rot="0">
              <a:off x="63500" y="613029"/>
              <a:ext cx="8189341" cy="6251702"/>
            </a:xfrm>
            <a:custGeom>
              <a:avLst/>
              <a:gdLst/>
              <a:ahLst/>
              <a:cxnLst/>
              <a:rect r="r" b="b" t="t" l="l"/>
              <a:pathLst>
                <a:path h="6251702" w="8189341">
                  <a:moveTo>
                    <a:pt x="28575" y="28575"/>
                  </a:moveTo>
                  <a:lnTo>
                    <a:pt x="28575" y="6223127"/>
                  </a:lnTo>
                  <a:lnTo>
                    <a:pt x="0" y="6223127"/>
                  </a:lnTo>
                  <a:lnTo>
                    <a:pt x="0" y="28575"/>
                  </a:lnTo>
                  <a:close/>
                  <a:moveTo>
                    <a:pt x="2744470" y="28575"/>
                  </a:moveTo>
                  <a:lnTo>
                    <a:pt x="2744470" y="6223127"/>
                  </a:lnTo>
                  <a:lnTo>
                    <a:pt x="2715895" y="6223127"/>
                  </a:lnTo>
                  <a:lnTo>
                    <a:pt x="2715895" y="28575"/>
                  </a:lnTo>
                  <a:close/>
                  <a:moveTo>
                    <a:pt x="8189341" y="28575"/>
                  </a:moveTo>
                  <a:lnTo>
                    <a:pt x="8189341" y="6223127"/>
                  </a:lnTo>
                  <a:lnTo>
                    <a:pt x="8160766" y="6223127"/>
                  </a:lnTo>
                  <a:lnTo>
                    <a:pt x="8160766" y="28575"/>
                  </a:lnTo>
                  <a:close/>
                  <a:moveTo>
                    <a:pt x="0" y="0"/>
                  </a:moveTo>
                  <a:lnTo>
                    <a:pt x="8189341" y="0"/>
                  </a:lnTo>
                  <a:lnTo>
                    <a:pt x="8189341" y="28575"/>
                  </a:lnTo>
                  <a:lnTo>
                    <a:pt x="0" y="28575"/>
                  </a:lnTo>
                  <a:close/>
                  <a:moveTo>
                    <a:pt x="0" y="6223127"/>
                  </a:moveTo>
                  <a:lnTo>
                    <a:pt x="8189341" y="6223127"/>
                  </a:lnTo>
                  <a:lnTo>
                    <a:pt x="8189341" y="6251702"/>
                  </a:lnTo>
                  <a:lnTo>
                    <a:pt x="0" y="6251702"/>
                  </a:lnTo>
                  <a:close/>
                </a:path>
              </a:pathLst>
            </a:custGeom>
            <a:solidFill>
              <a:srgbClr val="99ACFF"/>
            </a:solidFill>
          </p:spPr>
        </p:sp>
      </p:grpSp>
      <p:sp>
        <p:nvSpPr>
          <p:cNvPr name="TextBox 7" id="7"/>
          <p:cNvSpPr txBox="true"/>
          <p:nvPr/>
        </p:nvSpPr>
        <p:spPr>
          <a:xfrm rot="-5400000">
            <a:off x="-435978" y="3092920"/>
            <a:ext cx="1983724" cy="814759"/>
          </a:xfrm>
          <a:prstGeom prst="rect">
            <a:avLst/>
          </a:prstGeom>
        </p:spPr>
        <p:txBody>
          <a:bodyPr anchor="t" rtlCol="false" tIns="0" lIns="0" bIns="0" rIns="0">
            <a:spAutoFit/>
          </a:bodyPr>
          <a:lstStyle/>
          <a:p>
            <a:pPr algn="l">
              <a:lnSpc>
                <a:spcPts val="6412"/>
              </a:lnSpc>
            </a:pPr>
            <a:r>
              <a:rPr lang="en-US" sz="4580">
                <a:solidFill>
                  <a:srgbClr val="000000"/>
                </a:solidFill>
                <a:latin typeface="Chewy"/>
                <a:ea typeface="Chewy"/>
                <a:cs typeface="Chewy"/>
                <a:sym typeface="Chewy"/>
              </a:rPr>
              <a:t>Source H</a:t>
            </a:r>
          </a:p>
        </p:txBody>
      </p:sp>
      <p:sp>
        <p:nvSpPr>
          <p:cNvPr name="TextBox 8" id="8"/>
          <p:cNvSpPr txBox="true"/>
          <p:nvPr/>
        </p:nvSpPr>
        <p:spPr>
          <a:xfrm rot="0">
            <a:off x="1814217" y="3847633"/>
            <a:ext cx="71847" cy="317659"/>
          </a:xfrm>
          <a:prstGeom prst="rect">
            <a:avLst/>
          </a:prstGeom>
        </p:spPr>
        <p:txBody>
          <a:bodyPr anchor="t" rtlCol="false" tIns="0" lIns="0" bIns="0" rIns="0">
            <a:spAutoFit/>
          </a:bodyPr>
          <a:lstStyle/>
          <a:p>
            <a:pPr algn="l">
              <a:lnSpc>
                <a:spcPts val="2325"/>
              </a:lnSpc>
            </a:pPr>
            <a:r>
              <a:rPr lang="en-US" sz="2356">
                <a:solidFill>
                  <a:srgbClr val="9C601D"/>
                </a:solidFill>
                <a:latin typeface="Chewy"/>
                <a:ea typeface="Chewy"/>
                <a:cs typeface="Chewy"/>
                <a:sym typeface="Chewy"/>
              </a:rPr>
              <a:t> </a:t>
            </a:r>
          </a:p>
        </p:txBody>
      </p:sp>
      <p:sp>
        <p:nvSpPr>
          <p:cNvPr name="TextBox 9" id="9"/>
          <p:cNvSpPr txBox="true"/>
          <p:nvPr/>
        </p:nvSpPr>
        <p:spPr>
          <a:xfrm rot="0">
            <a:off x="1120826" y="4142908"/>
            <a:ext cx="1414567" cy="317659"/>
          </a:xfrm>
          <a:prstGeom prst="rect">
            <a:avLst/>
          </a:prstGeom>
        </p:spPr>
        <p:txBody>
          <a:bodyPr anchor="t" rtlCol="false" tIns="0" lIns="0" bIns="0" rIns="0">
            <a:spAutoFit/>
          </a:bodyPr>
          <a:lstStyle/>
          <a:p>
            <a:pPr algn="l">
              <a:lnSpc>
                <a:spcPts val="2325"/>
              </a:lnSpc>
            </a:pPr>
            <a:r>
              <a:rPr lang="en-US" sz="2356">
                <a:solidFill>
                  <a:srgbClr val="9C601D"/>
                </a:solidFill>
                <a:latin typeface="Chewy"/>
                <a:ea typeface="Chewy"/>
                <a:cs typeface="Chewy"/>
                <a:sym typeface="Chewy"/>
              </a:rPr>
              <a:t>Quran 12:76</a:t>
            </a:r>
          </a:p>
        </p:txBody>
      </p:sp>
      <p:sp>
        <p:nvSpPr>
          <p:cNvPr name="TextBox 10" id="10"/>
          <p:cNvSpPr txBox="true"/>
          <p:nvPr/>
        </p:nvSpPr>
        <p:spPr>
          <a:xfrm rot="0">
            <a:off x="3089643" y="777535"/>
            <a:ext cx="5292376" cy="3861997"/>
          </a:xfrm>
          <a:prstGeom prst="rect">
            <a:avLst/>
          </a:prstGeom>
        </p:spPr>
        <p:txBody>
          <a:bodyPr anchor="t" rtlCol="false" tIns="0" lIns="0" bIns="0" rIns="0">
            <a:spAutoFit/>
          </a:bodyPr>
          <a:lstStyle/>
          <a:p>
            <a:pPr algn="ctr">
              <a:lnSpc>
                <a:spcPts val="2175"/>
              </a:lnSpc>
            </a:pPr>
            <a:r>
              <a:rPr lang="en-US" sz="1599">
                <a:solidFill>
                  <a:srgbClr val="000000"/>
                </a:solidFill>
                <a:latin typeface="Canva Sans"/>
                <a:ea typeface="Canva Sans"/>
                <a:cs typeface="Canva Sans"/>
                <a:sym typeface="Canva Sans"/>
              </a:rPr>
              <a:t>Imam Nawawi (Allah have mercy on him) mentions several etiquettes relating to fatwa (issuing rulings): one of them is: "He does not omit to seal his answers by saying </a:t>
            </a:r>
            <a:r>
              <a:rPr lang="en-US" sz="1599">
                <a:solidFill>
                  <a:srgbClr val="D66C37"/>
                </a:solidFill>
                <a:latin typeface="Canva Sans"/>
                <a:ea typeface="Canva Sans"/>
                <a:cs typeface="Canva Sans"/>
                <a:sym typeface="Canva Sans"/>
              </a:rPr>
              <a:t>"Allah knows best", "And God grants success"</a:t>
            </a:r>
            <a:r>
              <a:rPr lang="en-US" sz="1599">
                <a:solidFill>
                  <a:srgbClr val="000000"/>
                </a:solidFill>
                <a:latin typeface="Canva Sans"/>
                <a:ea typeface="Canva Sans"/>
                <a:cs typeface="Canva Sans"/>
                <a:sym typeface="Canva Sans"/>
              </a:rPr>
              <a:t>. As Muslim historians when we try to unreveal the Mystery of the past we should take an example in the manners of our great Muslim scholars in their humbleness, and Adabs (manners) when seeking knowledge. Saying “Allah knows best” does not inspire or entail doubt about the ruling, for our case about the historical evidence ; instead, even if the scholar was correct, there is no scholar except that Allah, Most High, is more knowledgeable than him. </a:t>
            </a:r>
          </a:p>
        </p:txBody>
      </p:sp>
      <p:sp>
        <p:nvSpPr>
          <p:cNvPr name="TextBox 11" id="11"/>
          <p:cNvSpPr txBox="true"/>
          <p:nvPr/>
        </p:nvSpPr>
        <p:spPr>
          <a:xfrm rot="0">
            <a:off x="3128191" y="4920910"/>
            <a:ext cx="5214033" cy="547297"/>
          </a:xfrm>
          <a:prstGeom prst="rect">
            <a:avLst/>
          </a:prstGeom>
        </p:spPr>
        <p:txBody>
          <a:bodyPr anchor="t" rtlCol="false" tIns="0" lIns="0" bIns="0" rIns="0">
            <a:spAutoFit/>
          </a:bodyPr>
          <a:lstStyle/>
          <a:p>
            <a:pPr algn="ctr">
              <a:lnSpc>
                <a:spcPts val="2175"/>
              </a:lnSpc>
            </a:pPr>
            <a:r>
              <a:rPr lang="en-US" sz="1599">
                <a:solidFill>
                  <a:srgbClr val="000000"/>
                </a:solidFill>
                <a:latin typeface="Canva Sans"/>
                <a:ea typeface="Canva Sans"/>
                <a:cs typeface="Canva Sans"/>
                <a:sym typeface="Canva Sans"/>
              </a:rPr>
              <a:t>But above those ranking in knowledge is the One All- Knowing.[Quran, 12:76]</a:t>
            </a:r>
          </a:p>
        </p:txBody>
      </p:sp>
      <p:sp>
        <p:nvSpPr>
          <p:cNvPr name="TextBox 12" id="12"/>
          <p:cNvSpPr txBox="true"/>
          <p:nvPr/>
        </p:nvSpPr>
        <p:spPr>
          <a:xfrm rot="0">
            <a:off x="5684015" y="5473360"/>
            <a:ext cx="50797" cy="271072"/>
          </a:xfrm>
          <a:prstGeom prst="rect">
            <a:avLst/>
          </a:prstGeom>
        </p:spPr>
        <p:txBody>
          <a:bodyPr anchor="t" rtlCol="false" tIns="0" lIns="0" bIns="0" rIns="0">
            <a:spAutoFit/>
          </a:bodyPr>
          <a:lstStyle/>
          <a:p>
            <a:pPr algn="l">
              <a:lnSpc>
                <a:spcPts val="2175"/>
              </a:lnSpc>
            </a:pPr>
            <a:r>
              <a:rPr lang="en-US" sz="1599">
                <a:solidFill>
                  <a:srgbClr val="000000"/>
                </a:solidFill>
                <a:latin typeface="Canva Sans"/>
                <a:ea typeface="Canva Sans"/>
                <a:cs typeface="Canva Sans"/>
                <a:sym typeface="Canva Sans"/>
              </a:rPr>
              <a:t> </a:t>
            </a:r>
          </a:p>
        </p:txBody>
      </p:sp>
      <p:sp>
        <p:nvSpPr>
          <p:cNvPr name="TextBox 13" id="13"/>
          <p:cNvSpPr txBox="true"/>
          <p:nvPr/>
        </p:nvSpPr>
        <p:spPr>
          <a:xfrm rot="0">
            <a:off x="3284906" y="5749585"/>
            <a:ext cx="4894316" cy="547297"/>
          </a:xfrm>
          <a:prstGeom prst="rect">
            <a:avLst/>
          </a:prstGeom>
        </p:spPr>
        <p:txBody>
          <a:bodyPr anchor="t" rtlCol="false" tIns="0" lIns="0" bIns="0" rIns="0">
            <a:spAutoFit/>
          </a:bodyPr>
          <a:lstStyle/>
          <a:p>
            <a:pPr algn="ctr">
              <a:lnSpc>
                <a:spcPts val="2175"/>
              </a:lnSpc>
            </a:pPr>
            <a:r>
              <a:rPr lang="en-US" sz="1599">
                <a:solidFill>
                  <a:srgbClr val="000000"/>
                </a:solidFill>
                <a:latin typeface="Canva Sans"/>
                <a:ea typeface="Canva Sans"/>
                <a:cs typeface="Canva Sans"/>
                <a:sym typeface="Canva Sans"/>
              </a:rPr>
              <a:t>So as history detectives, whatever conclusion we reach, we know that only Allah swt detains the</a:t>
            </a:r>
          </a:p>
        </p:txBody>
      </p:sp>
      <p:sp>
        <p:nvSpPr>
          <p:cNvPr name="TextBox 14" id="14"/>
          <p:cNvSpPr txBox="true"/>
          <p:nvPr/>
        </p:nvSpPr>
        <p:spPr>
          <a:xfrm rot="0">
            <a:off x="4208536" y="6302035"/>
            <a:ext cx="3010062" cy="271072"/>
          </a:xfrm>
          <a:prstGeom prst="rect">
            <a:avLst/>
          </a:prstGeom>
        </p:spPr>
        <p:txBody>
          <a:bodyPr anchor="t" rtlCol="false" tIns="0" lIns="0" bIns="0" rIns="0">
            <a:spAutoFit/>
          </a:bodyPr>
          <a:lstStyle/>
          <a:p>
            <a:pPr algn="l">
              <a:lnSpc>
                <a:spcPts val="2175"/>
              </a:lnSpc>
            </a:pPr>
            <a:r>
              <a:rPr lang="en-US" sz="1599">
                <a:solidFill>
                  <a:srgbClr val="000000"/>
                </a:solidFill>
                <a:latin typeface="Canva Sans"/>
                <a:ea typeface="Canva Sans"/>
                <a:cs typeface="Canva Sans"/>
                <a:sym typeface="Canva Sans"/>
              </a:rPr>
              <a:t>absolute Knowledge, because:</a:t>
            </a:r>
          </a:p>
        </p:txBody>
      </p:sp>
      <p:sp>
        <p:nvSpPr>
          <p:cNvPr name="TextBox 15" id="15"/>
          <p:cNvSpPr txBox="true"/>
          <p:nvPr/>
        </p:nvSpPr>
        <p:spPr>
          <a:xfrm rot="0">
            <a:off x="817093" y="1307716"/>
            <a:ext cx="1846364" cy="1874244"/>
          </a:xfrm>
          <a:prstGeom prst="rect">
            <a:avLst/>
          </a:prstGeom>
        </p:spPr>
        <p:txBody>
          <a:bodyPr anchor="t" rtlCol="false" tIns="0" lIns="0" bIns="0" rIns="0">
            <a:spAutoFit/>
          </a:bodyPr>
          <a:lstStyle/>
          <a:p>
            <a:pPr algn="ctr">
              <a:lnSpc>
                <a:spcPts val="2475"/>
              </a:lnSpc>
            </a:pPr>
            <a:r>
              <a:rPr lang="en-US" b="true" sz="1800">
                <a:solidFill>
                  <a:srgbClr val="9C601D"/>
                </a:solidFill>
                <a:latin typeface="Canva Sans Bold"/>
                <a:ea typeface="Canva Sans Bold"/>
                <a:cs typeface="Canva Sans Bold"/>
                <a:sym typeface="Canva Sans Bold"/>
              </a:rPr>
              <a:t>Excerpt from: "introduction to Al-Majmu’: “Al- Saymari [He is Abu Al-Qasim, one of the great</a:t>
            </a:r>
          </a:p>
        </p:txBody>
      </p:sp>
      <p:sp>
        <p:nvSpPr>
          <p:cNvPr name="TextBox 16" id="16"/>
          <p:cNvSpPr txBox="true"/>
          <p:nvPr/>
        </p:nvSpPr>
        <p:spPr>
          <a:xfrm rot="0">
            <a:off x="845372" y="3193666"/>
            <a:ext cx="1788643" cy="616944"/>
          </a:xfrm>
          <a:prstGeom prst="rect">
            <a:avLst/>
          </a:prstGeom>
        </p:spPr>
        <p:txBody>
          <a:bodyPr anchor="t" rtlCol="false" tIns="0" lIns="0" bIns="0" rIns="0">
            <a:spAutoFit/>
          </a:bodyPr>
          <a:lstStyle/>
          <a:p>
            <a:pPr algn="just">
              <a:lnSpc>
                <a:spcPts val="2475"/>
              </a:lnSpc>
            </a:pPr>
            <a:r>
              <a:rPr lang="en-US" b="true" sz="1800">
                <a:solidFill>
                  <a:srgbClr val="9C601D"/>
                </a:solidFill>
                <a:latin typeface="Canva Sans Bold"/>
                <a:ea typeface="Canva Sans Bold"/>
                <a:cs typeface="Canva Sans Bold"/>
                <a:sym typeface="Canva Sans Bold"/>
              </a:rPr>
              <a:t>Shafi‘i scholars, died in 405 AH]</a:t>
            </a:r>
          </a:p>
        </p:txBody>
      </p:sp>
      <p:sp>
        <p:nvSpPr>
          <p:cNvPr name="TextBox 17" id="17"/>
          <p:cNvSpPr txBox="true"/>
          <p:nvPr/>
        </p:nvSpPr>
        <p:spPr>
          <a:xfrm rot="0">
            <a:off x="1645920" y="3822316"/>
            <a:ext cx="155524" cy="302619"/>
          </a:xfrm>
          <a:prstGeom prst="rect">
            <a:avLst/>
          </a:prstGeom>
        </p:spPr>
        <p:txBody>
          <a:bodyPr anchor="t" rtlCol="false" tIns="0" lIns="0" bIns="0" rIns="0">
            <a:spAutoFit/>
          </a:bodyPr>
          <a:lstStyle/>
          <a:p>
            <a:pPr algn="l">
              <a:lnSpc>
                <a:spcPts val="2475"/>
              </a:lnSpc>
            </a:pPr>
            <a:r>
              <a:rPr lang="en-US" b="true" sz="1800">
                <a:solidFill>
                  <a:srgbClr val="9C601D"/>
                </a:solidFill>
                <a:latin typeface="Canva Sans Bold"/>
                <a:ea typeface="Canva Sans Bold"/>
                <a:cs typeface="Canva Sans Bold"/>
                <a:sym typeface="Canva Sans Bold"/>
              </a:rPr>
              <a:t>&amp;</a:t>
            </a:r>
          </a:p>
        </p:txBody>
      </p:sp>
      <p:sp>
        <p:nvSpPr>
          <p:cNvPr name="TextBox 18" id="18"/>
          <p:cNvSpPr txBox="true"/>
          <p:nvPr/>
        </p:nvSpPr>
        <p:spPr>
          <a:xfrm rot="0">
            <a:off x="5858237" y="6314103"/>
            <a:ext cx="87068" cy="395087"/>
          </a:xfrm>
          <a:prstGeom prst="rect">
            <a:avLst/>
          </a:prstGeom>
        </p:spPr>
        <p:txBody>
          <a:bodyPr anchor="t" rtlCol="false" tIns="0" lIns="0" bIns="0" rIns="0">
            <a:spAutoFit/>
          </a:bodyPr>
          <a:lstStyle/>
          <a:p>
            <a:pPr algn="l">
              <a:lnSpc>
                <a:spcPts val="2776"/>
              </a:lnSpc>
            </a:pPr>
            <a:r>
              <a:rPr lang="en-US" sz="2856">
                <a:solidFill>
                  <a:srgbClr val="9C601D"/>
                </a:solidFill>
                <a:latin typeface="Chewy"/>
                <a:ea typeface="Chewy"/>
                <a:cs typeface="Chewy"/>
                <a:sym typeface="Chewy"/>
              </a:rPr>
              <a:t> </a:t>
            </a:r>
          </a:p>
        </p:txBody>
      </p:sp>
      <p:sp>
        <p:nvSpPr>
          <p:cNvPr name="TextBox 19" id="19"/>
          <p:cNvSpPr txBox="true"/>
          <p:nvPr/>
        </p:nvSpPr>
        <p:spPr>
          <a:xfrm rot="0">
            <a:off x="4696930" y="6666528"/>
            <a:ext cx="2455974" cy="395087"/>
          </a:xfrm>
          <a:prstGeom prst="rect">
            <a:avLst/>
          </a:prstGeom>
        </p:spPr>
        <p:txBody>
          <a:bodyPr anchor="t" rtlCol="false" tIns="0" lIns="0" bIns="0" rIns="0">
            <a:spAutoFit/>
          </a:bodyPr>
          <a:lstStyle/>
          <a:p>
            <a:pPr algn="l">
              <a:lnSpc>
                <a:spcPts val="2776"/>
              </a:lnSpc>
            </a:pPr>
            <a:r>
              <a:rPr lang="en-US" sz="2856">
                <a:solidFill>
                  <a:srgbClr val="9C601D"/>
                </a:solidFill>
                <a:latin typeface="Chewy"/>
                <a:ea typeface="Chewy"/>
                <a:cs typeface="Chewy"/>
                <a:sym typeface="Chewy"/>
              </a:rPr>
              <a:t>Allah Knows Best</a:t>
            </a:r>
          </a:p>
        </p:txBody>
      </p:sp>
      <p:sp>
        <p:nvSpPr>
          <p:cNvPr name="TextBox 20" id="20"/>
          <p:cNvSpPr txBox="true"/>
          <p:nvPr/>
        </p:nvSpPr>
        <p:spPr>
          <a:xfrm rot="0">
            <a:off x="3055753" y="150028"/>
            <a:ext cx="4927692" cy="700659"/>
          </a:xfrm>
          <a:prstGeom prst="rect">
            <a:avLst/>
          </a:prstGeom>
        </p:spPr>
        <p:txBody>
          <a:bodyPr anchor="t" rtlCol="false" tIns="0" lIns="0" bIns="0" rIns="0">
            <a:spAutoFit/>
          </a:bodyPr>
          <a:lstStyle/>
          <a:p>
            <a:pPr algn="l">
              <a:lnSpc>
                <a:spcPts val="5648"/>
              </a:lnSpc>
            </a:pPr>
            <a:r>
              <a:rPr lang="en-US" sz="4034" spc="80">
                <a:solidFill>
                  <a:srgbClr val="464E37"/>
                </a:solidFill>
                <a:latin typeface="League Gothic"/>
                <a:ea typeface="League Gothic"/>
                <a:cs typeface="League Gothic"/>
                <a:sym typeface="League Gothic"/>
              </a:rPr>
              <a:t>THINK LIKE A MUSLIM HISTORIAN</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72" y="-30890"/>
            <a:ext cx="9839325" cy="7372350"/>
          </a:xfrm>
          <a:custGeom>
            <a:avLst/>
            <a:gdLst/>
            <a:ahLst/>
            <a:cxnLst/>
            <a:rect r="r" b="b" t="t" l="l"/>
            <a:pathLst>
              <a:path h="7372350" w="9839325">
                <a:moveTo>
                  <a:pt x="0" y="0"/>
                </a:moveTo>
                <a:lnTo>
                  <a:pt x="9839325" y="0"/>
                </a:lnTo>
                <a:lnTo>
                  <a:pt x="9839325" y="7372350"/>
                </a:lnTo>
                <a:lnTo>
                  <a:pt x="0" y="7372350"/>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318983" y="256965"/>
            <a:ext cx="9114587" cy="6800879"/>
            <a:chOff x="0" y="0"/>
            <a:chExt cx="9114587" cy="6800875"/>
          </a:xfrm>
        </p:grpSpPr>
        <p:sp>
          <p:nvSpPr>
            <p:cNvPr name="Freeform 4" id="4"/>
            <p:cNvSpPr/>
            <p:nvPr/>
          </p:nvSpPr>
          <p:spPr>
            <a:xfrm flipH="false" flipV="false" rot="0">
              <a:off x="0" y="0"/>
              <a:ext cx="9114536" cy="6800850"/>
            </a:xfrm>
            <a:custGeom>
              <a:avLst/>
              <a:gdLst/>
              <a:ahLst/>
              <a:cxnLst/>
              <a:rect r="r" b="b" t="t" l="l"/>
              <a:pathLst>
                <a:path h="6800850" w="9114536">
                  <a:moveTo>
                    <a:pt x="0" y="0"/>
                  </a:moveTo>
                  <a:lnTo>
                    <a:pt x="9114536" y="0"/>
                  </a:lnTo>
                  <a:lnTo>
                    <a:pt x="9114536" y="6800850"/>
                  </a:lnTo>
                  <a:lnTo>
                    <a:pt x="0" y="6800850"/>
                  </a:lnTo>
                  <a:close/>
                </a:path>
              </a:pathLst>
            </a:custGeom>
            <a:solidFill>
              <a:srgbClr val="FFFFFF"/>
            </a:solidFill>
          </p:spPr>
        </p:sp>
      </p:grpSp>
      <p:sp>
        <p:nvSpPr>
          <p:cNvPr name="Freeform 5" id="5"/>
          <p:cNvSpPr/>
          <p:nvPr/>
        </p:nvSpPr>
        <p:spPr>
          <a:xfrm flipH="false" flipV="false" rot="0">
            <a:off x="318983" y="284245"/>
            <a:ext cx="8943975" cy="6619875"/>
          </a:xfrm>
          <a:custGeom>
            <a:avLst/>
            <a:gdLst/>
            <a:ahLst/>
            <a:cxnLst/>
            <a:rect r="r" b="b" t="t" l="l"/>
            <a:pathLst>
              <a:path h="6619875" w="8943975">
                <a:moveTo>
                  <a:pt x="0" y="0"/>
                </a:moveTo>
                <a:lnTo>
                  <a:pt x="8943975" y="0"/>
                </a:lnTo>
                <a:lnTo>
                  <a:pt x="8943975" y="6619875"/>
                </a:lnTo>
                <a:lnTo>
                  <a:pt x="0" y="6619875"/>
                </a:lnTo>
                <a:lnTo>
                  <a:pt x="0" y="0"/>
                </a:lnTo>
                <a:close/>
              </a:path>
            </a:pathLst>
          </a:custGeom>
          <a:blipFill>
            <a:blip r:embed="rId3"/>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DAGh7CKsmGU</dc:identifier>
  <dcterms:modified xsi:type="dcterms:W3CDTF">2011-08-01T06:04:30Z</dcterms:modified>
  <cp:revision>1</cp:revision>
  <dc:title>The Mystery of the Tollund Man 2.pdf</dc:title>
</cp:coreProperties>
</file>